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69200" cy="10699750"/>
  <p:notesSz cx="75692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63" y="-2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6922"/>
            <a:ext cx="6433820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91860"/>
            <a:ext cx="529844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38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60942"/>
            <a:ext cx="681228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28" y="9950768"/>
            <a:ext cx="2422144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9824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ignorag.blogspot.com/2013/11/contro-la-violenza-sulle-donne.html" TargetMode="Externa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896" y="1493265"/>
            <a:ext cx="5024120" cy="627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11200">
              <a:lnSpc>
                <a:spcPct val="100899"/>
              </a:lnSpc>
              <a:spcBef>
                <a:spcPts val="90"/>
              </a:spcBef>
            </a:pP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CONVITTO</a:t>
            </a:r>
            <a:r>
              <a:rPr sz="11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NAZIONALE</a:t>
            </a:r>
            <a:r>
              <a:rPr sz="11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11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STATO</a:t>
            </a:r>
            <a:r>
              <a:rPr sz="11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“G.</a:t>
            </a:r>
            <a:r>
              <a:rPr sz="11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Verdana"/>
                <a:cs typeface="Verdana"/>
              </a:rPr>
              <a:t>FILANGIERI”</a:t>
            </a:r>
            <a:r>
              <a:rPr sz="1100" spc="5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ISTITUTO</a:t>
            </a:r>
            <a:r>
              <a:rPr sz="11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COMPRENSIVO</a:t>
            </a:r>
            <a:r>
              <a:rPr sz="11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STATALE</a:t>
            </a:r>
            <a:r>
              <a:rPr sz="11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“3°</a:t>
            </a:r>
            <a:r>
              <a:rPr sz="11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CIRCOLO</a:t>
            </a:r>
            <a:r>
              <a:rPr sz="11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–</a:t>
            </a:r>
            <a:r>
              <a:rPr sz="11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1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404040"/>
                </a:solidFill>
                <a:latin typeface="Verdana"/>
                <a:cs typeface="Verdana"/>
              </a:rPr>
              <a:t>AMICIS”</a:t>
            </a:r>
            <a:r>
              <a:rPr sz="11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Verdana"/>
                <a:cs typeface="Verdana"/>
              </a:rPr>
              <a:t>interno</a:t>
            </a:r>
            <a:endParaRPr sz="11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700" b="1" spc="-10" dirty="0">
                <a:latin typeface="Verdana"/>
                <a:cs typeface="Verdana"/>
              </a:rPr>
              <a:t>Scuole</a:t>
            </a:r>
            <a:r>
              <a:rPr sz="700" b="1" spc="-20" dirty="0">
                <a:latin typeface="Verdana"/>
                <a:cs typeface="Verdana"/>
              </a:rPr>
              <a:t> </a:t>
            </a:r>
            <a:r>
              <a:rPr sz="700" b="1" spc="-10" dirty="0">
                <a:latin typeface="Verdana"/>
                <a:cs typeface="Verdana"/>
              </a:rPr>
              <a:t>dell’infanzia,</a:t>
            </a:r>
            <a:r>
              <a:rPr sz="700" b="1" spc="-20" dirty="0">
                <a:latin typeface="Verdana"/>
                <a:cs typeface="Verdana"/>
              </a:rPr>
              <a:t> </a:t>
            </a:r>
            <a:r>
              <a:rPr sz="700" b="1" dirty="0">
                <a:latin typeface="Verdana"/>
                <a:cs typeface="Verdana"/>
              </a:rPr>
              <a:t>primarie,</a:t>
            </a:r>
            <a:r>
              <a:rPr sz="700" b="1" spc="-5" dirty="0">
                <a:latin typeface="Verdana"/>
                <a:cs typeface="Verdana"/>
              </a:rPr>
              <a:t> </a:t>
            </a:r>
            <a:r>
              <a:rPr sz="700" b="1" dirty="0">
                <a:latin typeface="Verdana"/>
                <a:cs typeface="Verdana"/>
              </a:rPr>
              <a:t>secondarie</a:t>
            </a:r>
            <a:r>
              <a:rPr sz="700" b="1" spc="10" dirty="0">
                <a:latin typeface="Verdana"/>
                <a:cs typeface="Verdana"/>
              </a:rPr>
              <a:t> </a:t>
            </a:r>
            <a:r>
              <a:rPr sz="700" b="1" dirty="0">
                <a:latin typeface="Verdana"/>
                <a:cs typeface="Verdana"/>
              </a:rPr>
              <a:t>di</a:t>
            </a:r>
            <a:r>
              <a:rPr sz="700" b="1" spc="-25" dirty="0">
                <a:latin typeface="Verdana"/>
                <a:cs typeface="Verdana"/>
              </a:rPr>
              <a:t> </a:t>
            </a:r>
            <a:r>
              <a:rPr sz="700" b="1" dirty="0">
                <a:latin typeface="Verdana"/>
                <a:cs typeface="Verdana"/>
              </a:rPr>
              <a:t>1°</a:t>
            </a:r>
            <a:r>
              <a:rPr sz="700" b="1" spc="-20" dirty="0">
                <a:latin typeface="Verdana"/>
                <a:cs typeface="Verdana"/>
              </a:rPr>
              <a:t> grado</a:t>
            </a:r>
            <a:endParaRPr sz="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CORSO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UMBERTO</a:t>
            </a: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1°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132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VIBO</a:t>
            </a:r>
            <a:r>
              <a:rPr sz="1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VALENTIA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–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Verdana"/>
                <a:cs typeface="Verdana"/>
              </a:rPr>
              <a:t>VVVC010001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446" y="2801873"/>
            <a:ext cx="4831333" cy="2382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0882" y="3231768"/>
            <a:ext cx="2973070" cy="25336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0811" y="4018005"/>
            <a:ext cx="6781800" cy="5159375"/>
            <a:chOff x="400811" y="4018005"/>
            <a:chExt cx="6781800" cy="51593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3056" y="8981439"/>
              <a:ext cx="2773680" cy="1953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5229" y="4018005"/>
              <a:ext cx="2301259" cy="2217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811" y="4216907"/>
              <a:ext cx="6781800" cy="6103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6732" y="4526279"/>
              <a:ext cx="3797046" cy="9883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5192" y="5108447"/>
              <a:ext cx="5581650" cy="98831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5319" y="571499"/>
            <a:ext cx="6071615" cy="25603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70991" y="3893337"/>
            <a:ext cx="6491605" cy="18992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200" dirty="0">
                <a:latin typeface="Cambria"/>
                <a:cs typeface="Cambria"/>
              </a:rPr>
              <a:t>25</a:t>
            </a:r>
            <a:r>
              <a:rPr sz="2200" spc="-5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Novembre</a:t>
            </a:r>
            <a:r>
              <a:rPr sz="2200" spc="-50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2024</a:t>
            </a:r>
            <a:endParaRPr sz="2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2200" dirty="0">
                <a:latin typeface="Cambria"/>
                <a:cs typeface="Cambria"/>
              </a:rPr>
              <a:t>Giornata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Internazionale</a:t>
            </a:r>
            <a:r>
              <a:rPr sz="2200" spc="-5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contro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la</a:t>
            </a:r>
            <a:r>
              <a:rPr sz="2200" spc="-6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violenza</a:t>
            </a:r>
            <a:r>
              <a:rPr sz="2200" spc="-6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sulle</a:t>
            </a:r>
            <a:r>
              <a:rPr sz="2200" spc="-6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donne</a:t>
            </a:r>
            <a:endParaRPr sz="2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IL</a:t>
            </a:r>
            <a:r>
              <a:rPr sz="3600" b="1" spc="-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SILENZIO</a:t>
            </a:r>
            <a:r>
              <a:rPr sz="3600" b="1" spc="-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Cambria"/>
                <a:cs typeface="Cambria"/>
              </a:rPr>
              <a:t>E’</a:t>
            </a:r>
            <a:endParaRPr sz="3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3600" b="1" spc="-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FERITA</a:t>
            </a:r>
            <a:r>
              <a:rPr sz="3600" b="1" spc="-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PIU’</a:t>
            </a:r>
            <a:r>
              <a:rPr sz="3600" b="1" spc="-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Cambria"/>
                <a:cs typeface="Cambria"/>
              </a:rPr>
              <a:t>GRAVE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8659" y="5829299"/>
            <a:ext cx="6208775" cy="34213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2835" y="5865187"/>
            <a:ext cx="4030267" cy="28289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7636" y="570376"/>
            <a:ext cx="6118225" cy="4243705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1470"/>
              </a:spcBef>
            </a:pPr>
            <a:r>
              <a:rPr lang="it-IT" sz="2100" spc="-10" dirty="0">
                <a:solidFill>
                  <a:srgbClr val="E86D72"/>
                </a:solidFill>
                <a:latin typeface="Calibri"/>
                <a:cs typeface="Calibri"/>
              </a:rPr>
              <a:t>Giornata internazionale contro la violenza sulle donne</a:t>
            </a:r>
            <a:r>
              <a:rPr sz="2100" spc="-10" dirty="0">
                <a:solidFill>
                  <a:srgbClr val="E86D72"/>
                </a:solidFill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 marL="40005" marR="5080" indent="36195" algn="just">
              <a:lnSpc>
                <a:spcPct val="110500"/>
              </a:lnSpc>
              <a:spcBef>
                <a:spcPts val="980"/>
              </a:spcBef>
            </a:pPr>
            <a:r>
              <a:rPr sz="1850" dirty="0">
                <a:solidFill>
                  <a:srgbClr val="242424"/>
                </a:solidFill>
                <a:latin typeface="Calibri"/>
                <a:cs typeface="Calibri"/>
              </a:rPr>
              <a:t>Il</a:t>
            </a:r>
            <a:r>
              <a:rPr sz="1850" spc="170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3D3D3D"/>
                </a:solidFill>
                <a:latin typeface="Calibri"/>
                <a:cs typeface="Calibri"/>
              </a:rPr>
              <a:t>25</a:t>
            </a:r>
            <a:r>
              <a:rPr sz="1850" spc="27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50" spc="50" dirty="0">
                <a:solidFill>
                  <a:srgbClr val="3F3F3F"/>
                </a:solidFill>
                <a:latin typeface="Calibri"/>
                <a:cs typeface="Calibri"/>
              </a:rPr>
              <a:t>novembre</a:t>
            </a:r>
            <a:r>
              <a:rPr sz="1850" spc="2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50" spc="80" dirty="0">
                <a:solidFill>
                  <a:srgbClr val="414141"/>
                </a:solidFill>
                <a:latin typeface="Calibri"/>
                <a:cs typeface="Calibri"/>
              </a:rPr>
              <a:t>è</a:t>
            </a:r>
            <a:r>
              <a:rPr sz="1850" spc="9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3D3D3D"/>
                </a:solidFill>
                <a:latin typeface="Calibri"/>
                <a:cs typeface="Calibri"/>
              </a:rPr>
              <a:t>stato</a:t>
            </a:r>
            <a:r>
              <a:rPr sz="1850" spc="16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424242"/>
                </a:solidFill>
                <a:latin typeface="Calibri"/>
                <a:cs typeface="Calibri"/>
              </a:rPr>
              <a:t>scelto</a:t>
            </a:r>
            <a:r>
              <a:rPr sz="1850" spc="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3F3F3F"/>
                </a:solidFill>
                <a:latin typeface="Calibri"/>
                <a:cs typeface="Calibri"/>
              </a:rPr>
              <a:t>nel</a:t>
            </a:r>
            <a:r>
              <a:rPr sz="1850" spc="1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50" spc="60" dirty="0">
                <a:solidFill>
                  <a:srgbClr val="424242"/>
                </a:solidFill>
                <a:latin typeface="Calibri"/>
                <a:cs typeface="Calibri"/>
              </a:rPr>
              <a:t>1999</a:t>
            </a:r>
            <a:r>
              <a:rPr sz="1850" spc="2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424242"/>
                </a:solidFill>
                <a:latin typeface="Calibri"/>
                <a:cs typeface="Calibri"/>
              </a:rPr>
              <a:t>come</a:t>
            </a:r>
            <a:r>
              <a:rPr sz="1850" spc="12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850" spc="50" dirty="0">
                <a:solidFill>
                  <a:srgbClr val="3F3F3F"/>
                </a:solidFill>
                <a:latin typeface="Calibri"/>
                <a:cs typeface="Calibri"/>
              </a:rPr>
              <a:t>giornata </a:t>
            </a:r>
            <a:r>
              <a:rPr sz="1800" spc="75" dirty="0">
                <a:solidFill>
                  <a:srgbClr val="3D3D3D"/>
                </a:solidFill>
                <a:latin typeface="Calibri"/>
                <a:cs typeface="Calibri"/>
              </a:rPr>
              <a:t>internazionale</a:t>
            </a:r>
            <a:r>
              <a:rPr sz="1800" spc="-9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444444"/>
                </a:solidFill>
                <a:latin typeface="Calibri"/>
                <a:cs typeface="Calibri"/>
              </a:rPr>
              <a:t>contro</a:t>
            </a:r>
            <a:r>
              <a:rPr sz="1800" spc="1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424242"/>
                </a:solidFill>
                <a:latin typeface="Calibri"/>
                <a:cs typeface="Calibri"/>
              </a:rPr>
              <a:t>la</a:t>
            </a:r>
            <a:r>
              <a:rPr sz="1800" spc="3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3F3F3F"/>
                </a:solidFill>
                <a:latin typeface="Calibri"/>
                <a:cs typeface="Calibri"/>
              </a:rPr>
              <a:t>violenza</a:t>
            </a:r>
            <a:r>
              <a:rPr sz="180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3D3D3D"/>
                </a:solidFill>
                <a:latin typeface="Calibri"/>
                <a:cs typeface="Calibri"/>
              </a:rPr>
              <a:t>sulle</a:t>
            </a:r>
            <a:r>
              <a:rPr sz="1800" spc="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3D3D3D"/>
                </a:solidFill>
                <a:latin typeface="Calibri"/>
                <a:cs typeface="Calibri"/>
              </a:rPr>
              <a:t>donne </a:t>
            </a:r>
            <a:r>
              <a:rPr sz="1800" spc="80" dirty="0">
                <a:solidFill>
                  <a:srgbClr val="414141"/>
                </a:solidFill>
                <a:latin typeface="Calibri"/>
                <a:cs typeface="Calibri"/>
              </a:rPr>
              <a:t>dall'assemblea</a:t>
            </a:r>
            <a:r>
              <a:rPr sz="1800" spc="-1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3F3F3F"/>
                </a:solidFill>
                <a:latin typeface="Calibri"/>
                <a:cs typeface="Calibri"/>
              </a:rPr>
              <a:t>generale</a:t>
            </a:r>
            <a:r>
              <a:rPr sz="1800" spc="1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3F3F3F"/>
                </a:solidFill>
                <a:latin typeface="Calibri"/>
                <a:cs typeface="Calibri"/>
              </a:rPr>
              <a:t>delle</a:t>
            </a:r>
            <a:r>
              <a:rPr sz="1800" spc="1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3D3D3D"/>
                </a:solidFill>
                <a:latin typeface="Calibri"/>
                <a:cs typeface="Calibri"/>
              </a:rPr>
              <a:t>Nazioni</a:t>
            </a:r>
            <a:r>
              <a:rPr sz="1800" spc="22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464646"/>
                </a:solidFill>
                <a:latin typeface="Calibri"/>
                <a:cs typeface="Calibri"/>
              </a:rPr>
              <a:t>Unite </a:t>
            </a:r>
            <a:r>
              <a:rPr sz="1800" spc="65" dirty="0">
                <a:solidFill>
                  <a:srgbClr val="3F3F3F"/>
                </a:solidFill>
                <a:latin typeface="Calibri"/>
                <a:cs typeface="Calibri"/>
              </a:rPr>
              <a:t>ufficializzando </a:t>
            </a:r>
            <a:r>
              <a:rPr sz="1850" spc="55" dirty="0">
                <a:solidFill>
                  <a:srgbClr val="414141"/>
                </a:solidFill>
                <a:latin typeface="Calibri"/>
                <a:cs typeface="Calibri"/>
              </a:rPr>
              <a:t>una</a:t>
            </a:r>
            <a:r>
              <a:rPr sz="1850" spc="12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850" spc="50" dirty="0">
                <a:solidFill>
                  <a:srgbClr val="3D3D3D"/>
                </a:solidFill>
                <a:latin typeface="Calibri"/>
                <a:cs typeface="Calibri"/>
              </a:rPr>
              <a:t>data</a:t>
            </a:r>
            <a:r>
              <a:rPr sz="1850" spc="9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424242"/>
                </a:solidFill>
                <a:latin typeface="Calibri"/>
                <a:cs typeface="Calibri"/>
              </a:rPr>
              <a:t>scelta</a:t>
            </a:r>
            <a:r>
              <a:rPr sz="1850" spc="16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850" spc="65" dirty="0">
                <a:solidFill>
                  <a:srgbClr val="424242"/>
                </a:solidFill>
                <a:latin typeface="Calibri"/>
                <a:cs typeface="Calibri"/>
              </a:rPr>
              <a:t>da</a:t>
            </a:r>
            <a:r>
              <a:rPr sz="1850" spc="6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850" spc="85" dirty="0">
                <a:solidFill>
                  <a:srgbClr val="3D3D3D"/>
                </a:solidFill>
                <a:latin typeface="Calibri"/>
                <a:cs typeface="Calibri"/>
              </a:rPr>
              <a:t>un</a:t>
            </a:r>
            <a:r>
              <a:rPr sz="1850" spc="6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50" spc="55" dirty="0">
                <a:solidFill>
                  <a:srgbClr val="424242"/>
                </a:solidFill>
                <a:latin typeface="Calibri"/>
                <a:cs typeface="Calibri"/>
              </a:rPr>
              <a:t>gruppo</a:t>
            </a:r>
            <a:r>
              <a:rPr sz="1850" spc="8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424242"/>
                </a:solidFill>
                <a:latin typeface="Calibri"/>
                <a:cs typeface="Calibri"/>
              </a:rPr>
              <a:t>di</a:t>
            </a:r>
            <a:r>
              <a:rPr sz="1850" spc="7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850" spc="80" dirty="0">
                <a:solidFill>
                  <a:srgbClr val="3F3F3F"/>
                </a:solidFill>
                <a:latin typeface="Calibri"/>
                <a:cs typeface="Calibri"/>
              </a:rPr>
              <a:t>donne</a:t>
            </a:r>
            <a:r>
              <a:rPr sz="18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414141"/>
                </a:solidFill>
                <a:latin typeface="Calibri"/>
                <a:cs typeface="Calibri"/>
              </a:rPr>
              <a:t>attiviste</a:t>
            </a:r>
            <a:r>
              <a:rPr sz="1850" spc="26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850" spc="50" dirty="0">
                <a:solidFill>
                  <a:srgbClr val="444444"/>
                </a:solidFill>
                <a:latin typeface="Calibri"/>
                <a:cs typeface="Calibri"/>
              </a:rPr>
              <a:t>in</a:t>
            </a:r>
            <a:r>
              <a:rPr sz="1850" spc="4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850" spc="45" dirty="0">
                <a:solidFill>
                  <a:srgbClr val="414141"/>
                </a:solidFill>
                <a:latin typeface="Calibri"/>
                <a:cs typeface="Calibri"/>
              </a:rPr>
              <a:t>ricordo </a:t>
            </a:r>
            <a:r>
              <a:rPr sz="1800" spc="70" dirty="0">
                <a:solidFill>
                  <a:srgbClr val="3D3D3D"/>
                </a:solidFill>
                <a:latin typeface="Calibri"/>
                <a:cs typeface="Calibri"/>
              </a:rPr>
              <a:t>deIl'assassinio</a:t>
            </a:r>
            <a:r>
              <a:rPr sz="1800" spc="-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3F3F3F"/>
                </a:solidFill>
                <a:latin typeface="Calibri"/>
                <a:cs typeface="Calibri"/>
              </a:rPr>
              <a:t>nel</a:t>
            </a:r>
            <a:r>
              <a:rPr sz="1800" spc="1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3D3D3D"/>
                </a:solidFill>
                <a:latin typeface="Calibri"/>
                <a:cs typeface="Calibri"/>
              </a:rPr>
              <a:t>1960,</a:t>
            </a:r>
            <a:r>
              <a:rPr sz="1800" spc="4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424242"/>
                </a:solidFill>
                <a:latin typeface="Calibri"/>
                <a:cs typeface="Calibri"/>
              </a:rPr>
              <a:t>delle</a:t>
            </a:r>
            <a:r>
              <a:rPr sz="1800" spc="55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3F3F3F"/>
                </a:solidFill>
                <a:latin typeface="Calibri"/>
                <a:cs typeface="Calibri"/>
              </a:rPr>
              <a:t>tre</a:t>
            </a:r>
            <a:r>
              <a:rPr sz="180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3D3D3D"/>
                </a:solidFill>
                <a:latin typeface="Calibri"/>
                <a:cs typeface="Calibri"/>
              </a:rPr>
              <a:t>sorelle</a:t>
            </a:r>
            <a:r>
              <a:rPr sz="1800" spc="1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3F3F3F"/>
                </a:solidFill>
                <a:latin typeface="Calibri"/>
                <a:cs typeface="Calibri"/>
              </a:rPr>
              <a:t>Mirabal</a:t>
            </a:r>
            <a:r>
              <a:rPr sz="1800" spc="1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424242"/>
                </a:solidFill>
                <a:latin typeface="Calibri"/>
                <a:cs typeface="Calibri"/>
              </a:rPr>
              <a:t>che </a:t>
            </a:r>
            <a:r>
              <a:rPr sz="1800" spc="70" dirty="0">
                <a:solidFill>
                  <a:srgbClr val="3F3F3F"/>
                </a:solidFill>
                <a:latin typeface="Calibri"/>
                <a:cs typeface="Calibri"/>
              </a:rPr>
              <a:t>avevano</a:t>
            </a:r>
            <a:r>
              <a:rPr sz="1800" spc="1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ce</a:t>
            </a:r>
            <a:r>
              <a:rPr sz="2700" baseline="1543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cato</a:t>
            </a:r>
            <a:r>
              <a:rPr sz="1800" spc="4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141"/>
                </a:solidFill>
                <a:latin typeface="Calibri"/>
                <a:cs typeface="Calibri"/>
              </a:rPr>
              <a:t>di</a:t>
            </a:r>
            <a:r>
              <a:rPr sz="1800" spc="19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3D3D3D"/>
                </a:solidFill>
                <a:latin typeface="Calibri"/>
                <a:cs typeface="Calibri"/>
              </a:rPr>
              <a:t>contrastare</a:t>
            </a:r>
            <a:r>
              <a:rPr sz="1800" spc="3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4444"/>
                </a:solidFill>
                <a:latin typeface="Calibri"/>
                <a:cs typeface="Calibri"/>
              </a:rPr>
              <a:t>il</a:t>
            </a:r>
            <a:r>
              <a:rPr sz="1800" spc="1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3F3F3F"/>
                </a:solidFill>
                <a:latin typeface="Calibri"/>
                <a:cs typeface="Calibri"/>
              </a:rPr>
              <a:t>dittatore</a:t>
            </a:r>
            <a:r>
              <a:rPr sz="1800" spc="2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212121"/>
                </a:solidFill>
                <a:latin typeface="Calibri"/>
                <a:cs typeface="Calibri"/>
              </a:rPr>
              <a:t>della</a:t>
            </a:r>
            <a:r>
              <a:rPr sz="1800" i="1" spc="3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3F3F3F"/>
                </a:solidFill>
                <a:latin typeface="Calibri"/>
                <a:cs typeface="Calibri"/>
              </a:rPr>
              <a:t>repubblica </a:t>
            </a:r>
            <a:r>
              <a:rPr sz="1850" spc="-10" dirty="0">
                <a:solidFill>
                  <a:srgbClr val="414141"/>
                </a:solidFill>
                <a:latin typeface="Calibri"/>
                <a:cs typeface="Calibri"/>
              </a:rPr>
              <a:t>Dominicana.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0"/>
              </a:spcBef>
            </a:pPr>
            <a:endParaRPr sz="1800" dirty="0">
              <a:latin typeface="Calibri"/>
              <a:cs typeface="Calibri"/>
            </a:endParaRPr>
          </a:p>
          <a:p>
            <a:pPr marL="12700" marR="347345" indent="10795" algn="just">
              <a:lnSpc>
                <a:spcPct val="105800"/>
              </a:lnSpc>
            </a:pPr>
            <a:r>
              <a:rPr sz="1900" dirty="0">
                <a:solidFill>
                  <a:srgbClr val="3D3D3D"/>
                </a:solidFill>
                <a:latin typeface="Calibri"/>
                <a:cs typeface="Calibri"/>
              </a:rPr>
              <a:t>Su</a:t>
            </a:r>
            <a:r>
              <a:rPr sz="1900" spc="16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D3D3D"/>
                </a:solidFill>
                <a:latin typeface="Calibri"/>
                <a:cs typeface="Calibri"/>
              </a:rPr>
              <a:t>questo</a:t>
            </a:r>
            <a:r>
              <a:rPr sz="1900" spc="23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D3D3D"/>
                </a:solidFill>
                <a:latin typeface="Calibri"/>
                <a:cs typeface="Calibri"/>
              </a:rPr>
              <a:t>argomento</a:t>
            </a:r>
            <a:r>
              <a:rPr sz="1900" spc="27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D3D3D"/>
                </a:solidFill>
                <a:latin typeface="Calibri"/>
                <a:cs typeface="Calibri"/>
              </a:rPr>
              <a:t>abbiamo</a:t>
            </a:r>
            <a:r>
              <a:rPr sz="1900" spc="28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B3B3B"/>
                </a:solidFill>
                <a:latin typeface="Calibri"/>
                <a:cs typeface="Calibri"/>
              </a:rPr>
              <a:t>sviluppato</a:t>
            </a:r>
            <a:r>
              <a:rPr sz="1900" spc="3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D3D3D"/>
                </a:solidFill>
                <a:latin typeface="Calibri"/>
                <a:cs typeface="Calibri"/>
              </a:rPr>
              <a:t>una </a:t>
            </a:r>
            <a:r>
              <a:rPr sz="1900" dirty="0">
                <a:solidFill>
                  <a:srgbClr val="3D3D3D"/>
                </a:solidFill>
                <a:latin typeface="Calibri"/>
                <a:cs typeface="Calibri"/>
              </a:rPr>
              <a:t>conversazione</a:t>
            </a:r>
            <a:r>
              <a:rPr sz="1900" spc="37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900" spc="55" dirty="0">
                <a:solidFill>
                  <a:srgbClr val="424242"/>
                </a:solidFill>
                <a:latin typeface="Calibri"/>
                <a:cs typeface="Calibri"/>
              </a:rPr>
              <a:t>in</a:t>
            </a:r>
            <a:r>
              <a:rPr sz="1900" spc="15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D3D3D"/>
                </a:solidFill>
                <a:latin typeface="Calibri"/>
                <a:cs typeface="Calibri"/>
              </a:rPr>
              <a:t>classe,</a:t>
            </a:r>
            <a:r>
              <a:rPr sz="1900" spc="22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14141"/>
                </a:solidFill>
                <a:latin typeface="Calibri"/>
                <a:cs typeface="Calibri"/>
              </a:rPr>
              <a:t>per</a:t>
            </a:r>
            <a:r>
              <a:rPr sz="1900" spc="16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F3F3F"/>
                </a:solidFill>
                <a:latin typeface="Calibri"/>
                <a:cs typeface="Calibri"/>
              </a:rPr>
              <a:t>meglio</a:t>
            </a:r>
            <a:r>
              <a:rPr sz="1900" spc="2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F3F3F"/>
                </a:solidFill>
                <a:latin typeface="Calibri"/>
                <a:cs typeface="Calibri"/>
              </a:rPr>
              <a:t>capire</a:t>
            </a:r>
            <a:r>
              <a:rPr sz="1900" spc="20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D3D3D"/>
                </a:solidFill>
                <a:latin typeface="Calibri"/>
                <a:cs typeface="Calibri"/>
              </a:rPr>
              <a:t>il</a:t>
            </a:r>
            <a:r>
              <a:rPr sz="1900" spc="1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A3A3A"/>
                </a:solidFill>
                <a:latin typeface="Calibri"/>
                <a:cs typeface="Calibri"/>
              </a:rPr>
              <a:t>problema</a:t>
            </a:r>
            <a:r>
              <a:rPr sz="1900" spc="27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1900" spc="5" dirty="0">
                <a:solidFill>
                  <a:srgbClr val="424242"/>
                </a:solidFill>
                <a:latin typeface="Calibri"/>
                <a:cs typeface="Calibri"/>
              </a:rPr>
              <a:t>e </a:t>
            </a:r>
            <a:r>
              <a:rPr sz="1900" dirty="0">
                <a:solidFill>
                  <a:srgbClr val="3D3D3D"/>
                </a:solidFill>
                <a:latin typeface="Calibri"/>
                <a:cs typeface="Calibri"/>
              </a:rPr>
              <a:t>cercare</a:t>
            </a:r>
            <a:r>
              <a:rPr sz="1900" spc="28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B3B3B"/>
                </a:solidFill>
                <a:latin typeface="Calibri"/>
                <a:cs typeface="Calibri"/>
              </a:rPr>
              <a:t>soluzioni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905" y="1101089"/>
            <a:ext cx="3571240" cy="2382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7548" y="1530984"/>
            <a:ext cx="3963669" cy="3204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5444" y="1982850"/>
            <a:ext cx="3069209" cy="3134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8664" y="2677413"/>
            <a:ext cx="2146300" cy="6032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300" dirty="0">
                <a:latin typeface="Times New Roman"/>
                <a:cs typeface="Times New Roman"/>
              </a:rPr>
              <a:t>Durante</a:t>
            </a:r>
            <a:r>
              <a:rPr sz="1300" spc="1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1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attività</a:t>
            </a:r>
            <a:r>
              <a:rPr sz="1300" spc="14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pomeridiane </a:t>
            </a:r>
            <a:r>
              <a:rPr sz="1300" dirty="0">
                <a:latin typeface="Times New Roman"/>
                <a:cs typeface="Times New Roman"/>
              </a:rPr>
              <a:t>dedicate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agli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argomenti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proposti </a:t>
            </a:r>
            <a:r>
              <a:rPr sz="1300" dirty="0">
                <a:latin typeface="Times New Roman"/>
                <a:cs typeface="Times New Roman"/>
              </a:rPr>
              <a:t>dalle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indicazioni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Nazionali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per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664" y="3301110"/>
            <a:ext cx="2146935" cy="4140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195"/>
              </a:spcBef>
              <a:tabLst>
                <a:tab pos="1073785" algn="l"/>
                <a:tab pos="1739264" algn="l"/>
              </a:tabLst>
            </a:pPr>
            <a:r>
              <a:rPr sz="1300" spc="-10" dirty="0">
                <a:latin typeface="Times New Roman"/>
                <a:cs typeface="Times New Roman"/>
              </a:rPr>
              <a:t>l’Educazione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Civica,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0" dirty="0">
                <a:latin typeface="Times New Roman"/>
                <a:cs typeface="Times New Roman"/>
              </a:rPr>
              <a:t>siamo </a:t>
            </a:r>
            <a:r>
              <a:rPr sz="1300" spc="-10" dirty="0">
                <a:latin typeface="Times New Roman"/>
                <a:cs typeface="Times New Roman"/>
              </a:rPr>
              <a:t>partiti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5103" y="3491610"/>
            <a:ext cx="12401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Times New Roman"/>
                <a:cs typeface="Times New Roman"/>
              </a:rPr>
              <a:t>dall’affermazione,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8664" y="3680586"/>
            <a:ext cx="21456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Times New Roman"/>
                <a:cs typeface="Times New Roman"/>
              </a:rPr>
              <a:t>sancita</a:t>
            </a:r>
            <a:r>
              <a:rPr sz="1300" spc="3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dalla</a:t>
            </a:r>
            <a:r>
              <a:rPr sz="1300" spc="3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Convenzione</a:t>
            </a:r>
            <a:r>
              <a:rPr sz="1300" spc="3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dei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664" y="3871086"/>
            <a:ext cx="2145665" cy="4140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195"/>
              </a:spcBef>
              <a:tabLst>
                <a:tab pos="530225" algn="l"/>
                <a:tab pos="883285" algn="l"/>
                <a:tab pos="1577975" algn="l"/>
                <a:tab pos="1803400" algn="l"/>
              </a:tabLst>
            </a:pPr>
            <a:r>
              <a:rPr sz="1300" spc="-10" dirty="0">
                <a:latin typeface="Times New Roman"/>
                <a:cs typeface="Times New Roman"/>
              </a:rPr>
              <a:t>diritti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dei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bambini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50" dirty="0">
                <a:latin typeface="Times New Roman"/>
                <a:cs typeface="Times New Roman"/>
              </a:rPr>
              <a:t>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degli adolescenti: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8664" y="4305426"/>
            <a:ext cx="2146300" cy="4140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195"/>
              </a:spcBef>
              <a:tabLst>
                <a:tab pos="754380" algn="l"/>
                <a:tab pos="1295400" algn="l"/>
                <a:tab pos="1652905" algn="l"/>
              </a:tabLst>
            </a:pP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“Ogni</a:t>
            </a:r>
            <a:r>
              <a:rPr sz="1300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bambina</a:t>
            </a:r>
            <a:r>
              <a:rPr sz="1300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ha</a:t>
            </a:r>
            <a:r>
              <a:rPr sz="1300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il</a:t>
            </a:r>
            <a:r>
              <a:rPr sz="1300" spc="2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diritto</a:t>
            </a:r>
            <a:r>
              <a:rPr sz="1300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C00000"/>
                </a:solidFill>
                <a:latin typeface="Times New Roman"/>
                <a:cs typeface="Times New Roman"/>
              </a:rPr>
              <a:t>di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diventare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quello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300" spc="-25" dirty="0">
                <a:solidFill>
                  <a:srgbClr val="C00000"/>
                </a:solidFill>
                <a:latin typeface="Times New Roman"/>
                <a:cs typeface="Times New Roman"/>
              </a:rPr>
              <a:t>che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vuole”.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664" y="4684902"/>
            <a:ext cx="21463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3435" algn="l"/>
                <a:tab pos="1341120" algn="l"/>
              </a:tabLst>
            </a:pPr>
            <a:r>
              <a:rPr sz="1300" spc="-10" dirty="0">
                <a:latin typeface="Times New Roman"/>
                <a:cs typeface="Times New Roman"/>
              </a:rPr>
              <a:t>Eppure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dal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pregiudizio,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664" y="4875656"/>
            <a:ext cx="2146935" cy="7918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ct val="95600"/>
              </a:lnSpc>
              <a:spcBef>
                <a:spcPts val="165"/>
              </a:spcBef>
            </a:pPr>
            <a:r>
              <a:rPr sz="1300" dirty="0">
                <a:latin typeface="Times New Roman"/>
                <a:cs typeface="Times New Roman"/>
              </a:rPr>
              <a:t>all’istruzione,</a:t>
            </a:r>
            <a:r>
              <a:rPr sz="1300" spc="11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alla</a:t>
            </a:r>
            <a:r>
              <a:rPr sz="1300" spc="110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protezione, </a:t>
            </a:r>
            <a:r>
              <a:rPr sz="1300" dirty="0">
                <a:latin typeface="Times New Roman"/>
                <a:cs typeface="Times New Roman"/>
              </a:rPr>
              <a:t>all’uguaglianza,</a:t>
            </a:r>
            <a:r>
              <a:rPr sz="1300" spc="2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fino</a:t>
            </a:r>
            <a:r>
              <a:rPr sz="1300" spc="2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al</a:t>
            </a:r>
            <a:r>
              <a:rPr sz="1300" spc="229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mondo </a:t>
            </a:r>
            <a:r>
              <a:rPr sz="1300" dirty="0">
                <a:latin typeface="Times New Roman"/>
                <a:cs typeface="Times New Roman"/>
              </a:rPr>
              <a:t>del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lavoro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sono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ancora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troppi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gli </a:t>
            </a:r>
            <a:r>
              <a:rPr sz="1300" dirty="0">
                <a:latin typeface="Times New Roman"/>
                <a:cs typeface="Times New Roman"/>
              </a:rPr>
              <a:t>ambiti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</a:t>
            </a:r>
            <a:r>
              <a:rPr sz="1300" spc="1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cui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bambine,</a:t>
            </a:r>
            <a:r>
              <a:rPr sz="1300" spc="16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ragazze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8664" y="5634608"/>
            <a:ext cx="21475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7180" algn="l"/>
              </a:tabLst>
            </a:pPr>
            <a:r>
              <a:rPr sz="1300" spc="-10" dirty="0">
                <a:latin typeface="Times New Roman"/>
                <a:cs typeface="Times New Roman"/>
              </a:rPr>
              <a:t>donne,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vengono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8664" y="5825108"/>
            <a:ext cx="19856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Times New Roman"/>
                <a:cs typeface="Times New Roman"/>
              </a:rPr>
              <a:t>sistematicamente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penalizzate.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8664" y="6068948"/>
            <a:ext cx="2148205" cy="11728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11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bambine,</a:t>
            </a:r>
            <a:r>
              <a:rPr sz="1300" spc="12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come</a:t>
            </a:r>
            <a:r>
              <a:rPr sz="1300" spc="114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114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donne </a:t>
            </a:r>
            <a:r>
              <a:rPr sz="1300" dirty="0">
                <a:latin typeface="Times New Roman"/>
                <a:cs typeface="Times New Roman"/>
              </a:rPr>
              <a:t>vivono</a:t>
            </a:r>
            <a:r>
              <a:rPr sz="1300" spc="21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22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disuguaglianze</a:t>
            </a:r>
            <a:r>
              <a:rPr sz="1300" spc="215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di </a:t>
            </a:r>
            <a:r>
              <a:rPr sz="1300" dirty="0">
                <a:latin typeface="Times New Roman"/>
                <a:cs typeface="Times New Roman"/>
              </a:rPr>
              <a:t>genere</a:t>
            </a:r>
            <a:r>
              <a:rPr sz="1300" spc="3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nelle</a:t>
            </a:r>
            <a:r>
              <a:rPr sz="1300" spc="3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loro</a:t>
            </a:r>
            <a:r>
              <a:rPr sz="1300" spc="3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case</a:t>
            </a:r>
            <a:r>
              <a:rPr sz="1300" spc="3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3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nella </a:t>
            </a:r>
            <a:r>
              <a:rPr sz="1300" dirty="0">
                <a:latin typeface="Times New Roman"/>
                <a:cs typeface="Times New Roman"/>
              </a:rPr>
              <a:t>società,</a:t>
            </a:r>
            <a:r>
              <a:rPr sz="1300" spc="180" dirty="0">
                <a:latin typeface="Times New Roman"/>
                <a:cs typeface="Times New Roman"/>
              </a:rPr>
              <a:t>  </a:t>
            </a:r>
            <a:r>
              <a:rPr sz="1300" dirty="0" err="1">
                <a:latin typeface="Times New Roman"/>
                <a:cs typeface="Times New Roman"/>
              </a:rPr>
              <a:t>quotidianamente</a:t>
            </a:r>
            <a:r>
              <a:rPr sz="1300" dirty="0">
                <a:latin typeface="Times New Roman"/>
                <a:cs typeface="Times New Roman"/>
              </a:rPr>
              <a:t>.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Molte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sono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differenze </a:t>
            </a:r>
            <a:r>
              <a:rPr sz="1300" dirty="0">
                <a:latin typeface="Times New Roman"/>
                <a:cs typeface="Times New Roman"/>
              </a:rPr>
              <a:t>più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evidenti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che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nei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vari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ambiti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8664" y="7207757"/>
            <a:ext cx="21463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1060" algn="l"/>
                <a:tab pos="1840230" algn="l"/>
              </a:tabLst>
            </a:pPr>
            <a:r>
              <a:rPr sz="1300" spc="-20" dirty="0">
                <a:latin typeface="Times New Roman"/>
                <a:cs typeface="Times New Roman"/>
              </a:rPr>
              <a:t>sono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ancora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0" dirty="0">
                <a:latin typeface="Times New Roman"/>
                <a:cs typeface="Times New Roman"/>
              </a:rPr>
              <a:t>oggi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8664" y="7398257"/>
            <a:ext cx="2146935" cy="4140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195"/>
              </a:spcBef>
            </a:pPr>
            <a:r>
              <a:rPr sz="1300" dirty="0">
                <a:latin typeface="Times New Roman"/>
                <a:cs typeface="Times New Roman"/>
              </a:rPr>
              <a:t>particolarmente</a:t>
            </a:r>
            <a:r>
              <a:rPr sz="1300" spc="9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diffuse</a:t>
            </a:r>
            <a:r>
              <a:rPr sz="1300" spc="10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tra</a:t>
            </a:r>
            <a:r>
              <a:rPr sz="1300" spc="95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le </a:t>
            </a:r>
            <a:r>
              <a:rPr sz="1300" dirty="0">
                <a:latin typeface="Times New Roman"/>
                <a:cs typeface="Times New Roman"/>
              </a:rPr>
              <a:t>figure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femminili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maschili.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2048" y="2926206"/>
            <a:ext cx="2147570" cy="6527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6350">
              <a:lnSpc>
                <a:spcPts val="1500"/>
              </a:lnSpc>
              <a:spcBef>
                <a:spcPts val="195"/>
              </a:spcBef>
            </a:pPr>
            <a:r>
              <a:rPr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Dalla</a:t>
            </a:r>
            <a:r>
              <a:rPr sz="1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differenza</a:t>
            </a:r>
            <a:r>
              <a:rPr sz="13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di genere</a:t>
            </a:r>
            <a:r>
              <a:rPr sz="13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alle </a:t>
            </a:r>
            <a:r>
              <a:rPr sz="1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violenze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1300" dirty="0">
                <a:latin typeface="Times New Roman"/>
                <a:cs typeface="Times New Roman"/>
              </a:rPr>
              <a:t>Attraverso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lettura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testi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la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2048" y="3546474"/>
            <a:ext cx="10814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8530" algn="l"/>
              </a:tabLst>
            </a:pPr>
            <a:r>
              <a:rPr sz="1300" spc="-10" dirty="0">
                <a:latin typeface="Times New Roman"/>
                <a:cs typeface="Times New Roman"/>
              </a:rPr>
              <a:t>visione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di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02048" y="3735450"/>
            <a:ext cx="10655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Times New Roman"/>
                <a:cs typeface="Times New Roman"/>
              </a:rPr>
              <a:t>sull’argomento,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8807" y="3546474"/>
            <a:ext cx="640715" cy="4121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0325" marR="5080" indent="-48260">
              <a:lnSpc>
                <a:spcPts val="1490"/>
              </a:lnSpc>
              <a:spcBef>
                <a:spcPts val="204"/>
              </a:spcBef>
            </a:pPr>
            <a:r>
              <a:rPr sz="1300" spc="-10" dirty="0">
                <a:latin typeface="Times New Roman"/>
                <a:cs typeface="Times New Roman"/>
              </a:rPr>
              <a:t>interviste abbiamo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02048" y="3925950"/>
            <a:ext cx="2147570" cy="4121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204"/>
              </a:spcBef>
            </a:pPr>
            <a:r>
              <a:rPr sz="1300" spc="-10" dirty="0">
                <a:latin typeface="Times New Roman"/>
                <a:cs typeface="Times New Roman"/>
              </a:rPr>
              <a:t>scoperto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che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nelle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sue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forme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più </a:t>
            </a:r>
            <a:r>
              <a:rPr sz="1300" spc="-10" dirty="0">
                <a:latin typeface="Times New Roman"/>
                <a:cs typeface="Times New Roman"/>
              </a:rPr>
              <a:t>insidiose,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differenze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genere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02048" y="4305426"/>
            <a:ext cx="2149475" cy="4140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195"/>
              </a:spcBef>
            </a:pPr>
            <a:r>
              <a:rPr sz="1300" dirty="0">
                <a:latin typeface="Times New Roman"/>
                <a:cs typeface="Times New Roman"/>
              </a:rPr>
              <a:t>si</a:t>
            </a:r>
            <a:r>
              <a:rPr sz="1300" spc="27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trasformano</a:t>
            </a:r>
            <a:r>
              <a:rPr sz="1300" spc="28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</a:t>
            </a:r>
            <a:r>
              <a:rPr sz="1300" spc="28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violenza.</a:t>
            </a:r>
            <a:r>
              <a:rPr sz="1300" spc="229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La </a:t>
            </a:r>
            <a:r>
              <a:rPr sz="1300" dirty="0">
                <a:latin typeface="Times New Roman"/>
                <a:cs typeface="Times New Roman"/>
              </a:rPr>
              <a:t>violenza</a:t>
            </a:r>
            <a:r>
              <a:rPr sz="1300" spc="3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sulle</a:t>
            </a:r>
            <a:r>
              <a:rPr sz="1300" spc="3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donne</a:t>
            </a:r>
            <a:r>
              <a:rPr sz="1300" spc="3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è</a:t>
            </a:r>
            <a:r>
              <a:rPr sz="1300" spc="3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34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più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02048" y="4684902"/>
            <a:ext cx="1050925" cy="6032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60"/>
              </a:spcBef>
            </a:pPr>
            <a:r>
              <a:rPr sz="1300" spc="-10" dirty="0">
                <a:latin typeface="Times New Roman"/>
                <a:cs typeface="Times New Roman"/>
              </a:rPr>
              <a:t>drammatica discriminazioni </a:t>
            </a:r>
            <a:r>
              <a:rPr sz="1300" dirty="0">
                <a:latin typeface="Times New Roman"/>
                <a:cs typeface="Times New Roman"/>
              </a:rPr>
              <a:t>quanto</a:t>
            </a:r>
            <a:r>
              <a:rPr sz="1300" spc="12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è</a:t>
            </a:r>
            <a:r>
              <a:rPr sz="1300" spc="130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una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15246" y="4684902"/>
            <a:ext cx="1033144" cy="6032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687705" algn="just">
              <a:lnSpc>
                <a:spcPct val="95800"/>
              </a:lnSpc>
              <a:spcBef>
                <a:spcPts val="160"/>
              </a:spcBef>
            </a:pPr>
            <a:r>
              <a:rPr sz="1300" spc="-10" dirty="0">
                <a:latin typeface="Times New Roman"/>
                <a:cs typeface="Times New Roman"/>
              </a:rPr>
              <a:t>delle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13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genere,</a:t>
            </a:r>
            <a:r>
              <a:rPr sz="1300" spc="130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in </a:t>
            </a:r>
            <a:r>
              <a:rPr sz="1300" dirty="0">
                <a:latin typeface="Times New Roman"/>
                <a:cs typeface="Times New Roman"/>
              </a:rPr>
              <a:t>violazione</a:t>
            </a:r>
            <a:r>
              <a:rPr sz="1300" spc="120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dei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02048" y="5255132"/>
            <a:ext cx="21450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Times New Roman"/>
                <a:cs typeface="Times New Roman"/>
              </a:rPr>
              <a:t>diritti</a:t>
            </a:r>
            <a:r>
              <a:rPr sz="1300" spc="20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umani.</a:t>
            </a:r>
            <a:r>
              <a:rPr sz="1300" spc="20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È</a:t>
            </a:r>
            <a:r>
              <a:rPr sz="1300" spc="2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2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punta</a:t>
            </a:r>
            <a:r>
              <a:rPr sz="1300" spc="20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2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un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02048" y="5444108"/>
            <a:ext cx="10725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5005" algn="l"/>
              </a:tabLst>
            </a:pPr>
            <a:r>
              <a:rPr sz="1300" spc="-10" dirty="0">
                <a:latin typeface="Times New Roman"/>
                <a:cs typeface="Times New Roman"/>
              </a:rPr>
              <a:t>iceberg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molto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26904" y="5444108"/>
            <a:ext cx="921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9450" algn="l"/>
              </a:tabLst>
            </a:pPr>
            <a:r>
              <a:rPr sz="1300" spc="-10" dirty="0">
                <a:latin typeface="Times New Roman"/>
                <a:cs typeface="Times New Roman"/>
              </a:rPr>
              <a:t>grande,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che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02048" y="5634608"/>
            <a:ext cx="21475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0575" algn="l"/>
                <a:tab pos="1058545" algn="l"/>
                <a:tab pos="1529080" algn="l"/>
              </a:tabLst>
            </a:pPr>
            <a:r>
              <a:rPr sz="1300" spc="-10" dirty="0">
                <a:latin typeface="Times New Roman"/>
                <a:cs typeface="Times New Roman"/>
              </a:rPr>
              <a:t>abbraccia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le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tante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questioni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02048" y="5825108"/>
            <a:ext cx="10890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8200" algn="l"/>
              </a:tabLst>
            </a:pPr>
            <a:r>
              <a:rPr sz="1300" spc="-10" dirty="0">
                <a:latin typeface="Times New Roman"/>
                <a:cs typeface="Times New Roman"/>
              </a:rPr>
              <a:t>relative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0" dirty="0">
                <a:latin typeface="Times New Roman"/>
                <a:cs typeface="Times New Roman"/>
              </a:rPr>
              <a:t>alla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98788" y="5825108"/>
            <a:ext cx="7499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Times New Roman"/>
                <a:cs typeface="Times New Roman"/>
              </a:rPr>
              <a:t>condizione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02048" y="6014084"/>
            <a:ext cx="21456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Times New Roman"/>
                <a:cs typeface="Times New Roman"/>
              </a:rPr>
              <a:t>femminile</a:t>
            </a:r>
            <a:r>
              <a:rPr sz="1300" spc="4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nella</a:t>
            </a:r>
            <a:r>
              <a:rPr sz="1300" spc="4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società,</a:t>
            </a:r>
            <a:r>
              <a:rPr sz="1300" spc="4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nella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02048" y="6158255"/>
            <a:ext cx="21469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</a:pPr>
            <a:r>
              <a:rPr sz="1300" spc="-10" dirty="0">
                <a:latin typeface="Times New Roman"/>
                <a:cs typeface="Times New Roman"/>
              </a:rPr>
              <a:t>famiglia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nel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mondo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del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lavoro.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violenza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sulle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donne,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sul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loro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02048" y="6638925"/>
            <a:ext cx="21463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6260" algn="l"/>
                <a:tab pos="800100" algn="l"/>
                <a:tab pos="1441450" algn="l"/>
              </a:tabLst>
            </a:pPr>
            <a:r>
              <a:rPr sz="1300" spc="-10" dirty="0">
                <a:latin typeface="Times New Roman"/>
                <a:cs typeface="Times New Roman"/>
              </a:rPr>
              <a:t>corpo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50" dirty="0">
                <a:latin typeface="Times New Roman"/>
                <a:cs typeface="Times New Roman"/>
              </a:rPr>
              <a:t>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spesso,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purtroppo,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02048" y="6828281"/>
            <a:ext cx="21475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Times New Roman"/>
                <a:cs typeface="Times New Roman"/>
              </a:rPr>
              <a:t>contro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loro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stessa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vita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è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l’atto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02048" y="7207757"/>
            <a:ext cx="18084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4060" algn="l"/>
                <a:tab pos="1064895" algn="l"/>
              </a:tabLst>
            </a:pPr>
            <a:r>
              <a:rPr sz="1300" spc="-10" dirty="0">
                <a:latin typeface="Times New Roman"/>
                <a:cs typeface="Times New Roman"/>
              </a:rPr>
              <a:t>estremo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di</a:t>
            </a:r>
            <a:r>
              <a:rPr sz="1300" dirty="0">
                <a:latin typeface="Times New Roman"/>
                <a:cs typeface="Times New Roman"/>
              </a:rPr>
              <a:t>	un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sistema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02048" y="7398257"/>
            <a:ext cx="186626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Times New Roman"/>
                <a:cs typeface="Times New Roman"/>
              </a:rPr>
              <a:t>dominio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molto</a:t>
            </a:r>
            <a:r>
              <a:rPr sz="1300" spc="10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antico:</a:t>
            </a:r>
            <a:r>
              <a:rPr sz="1300" spc="105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da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02048" y="7018781"/>
            <a:ext cx="214693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ts val="1525"/>
              </a:lnSpc>
              <a:spcBef>
                <a:spcPts val="95"/>
              </a:spcBef>
              <a:tabLst>
                <a:tab pos="240029" algn="l"/>
                <a:tab pos="537210" algn="l"/>
                <a:tab pos="1363980" algn="l"/>
                <a:tab pos="1964055" algn="l"/>
              </a:tabLst>
            </a:pPr>
            <a:r>
              <a:rPr sz="1300" spc="-50" dirty="0">
                <a:latin typeface="Times New Roman"/>
                <a:cs typeface="Times New Roman"/>
              </a:rPr>
              <a:t>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lo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strumento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ultimo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ed</a:t>
            </a:r>
            <a:endParaRPr sz="1300">
              <a:latin typeface="Times New Roman"/>
              <a:cs typeface="Times New Roman"/>
            </a:endParaRPr>
          </a:p>
          <a:p>
            <a:pPr marR="5080" algn="r">
              <a:lnSpc>
                <a:spcPts val="1495"/>
              </a:lnSpc>
            </a:pPr>
            <a:r>
              <a:rPr sz="1300" b="1" spc="-25" dirty="0">
                <a:latin typeface="Times New Roman"/>
                <a:cs typeface="Times New Roman"/>
              </a:rPr>
              <a:t>di</a:t>
            </a:r>
            <a:endParaRPr sz="1300">
              <a:latin typeface="Times New Roman"/>
              <a:cs typeface="Times New Roman"/>
            </a:endParaRPr>
          </a:p>
          <a:p>
            <a:pPr marR="5080" algn="r">
              <a:lnSpc>
                <a:spcPts val="1530"/>
              </a:lnSpc>
            </a:pPr>
            <a:r>
              <a:rPr sz="1300" spc="-25" dirty="0">
                <a:latin typeface="Times New Roman"/>
                <a:cs typeface="Times New Roman"/>
              </a:rPr>
              <a:t>un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02048" y="7588757"/>
            <a:ext cx="2146300" cy="6026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300" dirty="0">
                <a:latin typeface="Times New Roman"/>
                <a:cs typeface="Times New Roman"/>
              </a:rPr>
              <a:t>lato</a:t>
            </a:r>
            <a:r>
              <a:rPr sz="1300" spc="1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1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supremazia</a:t>
            </a:r>
            <a:r>
              <a:rPr sz="1300" spc="1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dell’uomo</a:t>
            </a:r>
            <a:r>
              <a:rPr sz="1300" spc="13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e </a:t>
            </a:r>
            <a:r>
              <a:rPr sz="1300" dirty="0">
                <a:latin typeface="Times New Roman"/>
                <a:cs typeface="Times New Roman"/>
              </a:rPr>
              <a:t>dall’altro</a:t>
            </a:r>
            <a:r>
              <a:rPr sz="1300" spc="3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3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donna</a:t>
            </a:r>
            <a:r>
              <a:rPr sz="1300" spc="3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relegata</a:t>
            </a:r>
            <a:r>
              <a:rPr sz="1300" spc="3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in </a:t>
            </a:r>
            <a:r>
              <a:rPr sz="1300" dirty="0">
                <a:latin typeface="Times New Roman"/>
                <a:cs typeface="Times New Roman"/>
              </a:rPr>
              <a:t>posizione</a:t>
            </a:r>
            <a:r>
              <a:rPr sz="1300" spc="2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subalterna.</a:t>
            </a:r>
            <a:r>
              <a:rPr sz="1300" spc="2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2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radici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02048" y="8157209"/>
            <a:ext cx="2149475" cy="198691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295" dirty="0">
                <a:latin typeface="Times New Roman"/>
                <a:cs typeface="Times New Roman"/>
              </a:rPr>
              <a:t>    </a:t>
            </a:r>
            <a:r>
              <a:rPr sz="1300" dirty="0">
                <a:latin typeface="Times New Roman"/>
                <a:cs typeface="Times New Roman"/>
              </a:rPr>
              <a:t>questa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subalternità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sono </a:t>
            </a:r>
            <a:r>
              <a:rPr sz="1300" dirty="0">
                <a:latin typeface="Times New Roman"/>
                <a:cs typeface="Times New Roman"/>
              </a:rPr>
              <a:t>spesso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indicate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nella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nascita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del </a:t>
            </a:r>
            <a:r>
              <a:rPr sz="1300" dirty="0">
                <a:latin typeface="Times New Roman"/>
                <a:cs typeface="Times New Roman"/>
              </a:rPr>
              <a:t>patriarcato</a:t>
            </a:r>
            <a:r>
              <a:rPr sz="1300" spc="1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con</a:t>
            </a:r>
            <a:r>
              <a:rPr sz="1300" spc="17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il</a:t>
            </a:r>
            <a:r>
              <a:rPr sz="1300" spc="1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controllo</a:t>
            </a:r>
            <a:r>
              <a:rPr sz="1300" spc="1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17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il </a:t>
            </a:r>
            <a:r>
              <a:rPr sz="1300" dirty="0">
                <a:latin typeface="Times New Roman"/>
                <a:cs typeface="Times New Roman"/>
              </a:rPr>
              <a:t>potere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sul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“corpo”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delle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donne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e </a:t>
            </a:r>
            <a:r>
              <a:rPr sz="1300" dirty="0">
                <a:latin typeface="Times New Roman"/>
                <a:cs typeface="Times New Roman"/>
              </a:rPr>
              <a:t>sulla</a:t>
            </a:r>
            <a:r>
              <a:rPr sz="1300" spc="320" dirty="0">
                <a:latin typeface="Times New Roman"/>
                <a:cs typeface="Times New Roman"/>
              </a:rPr>
              <a:t>    </a:t>
            </a:r>
            <a:r>
              <a:rPr sz="1300" dirty="0">
                <a:latin typeface="Times New Roman"/>
                <a:cs typeface="Times New Roman"/>
              </a:rPr>
              <a:t>loro</a:t>
            </a:r>
            <a:r>
              <a:rPr sz="1300" spc="320" dirty="0">
                <a:latin typeface="Times New Roman"/>
                <a:cs typeface="Times New Roman"/>
              </a:rPr>
              <a:t>    </a:t>
            </a:r>
            <a:r>
              <a:rPr sz="1300" dirty="0">
                <a:latin typeface="Times New Roman"/>
                <a:cs typeface="Times New Roman"/>
              </a:rPr>
              <a:t>libertà</a:t>
            </a:r>
            <a:r>
              <a:rPr sz="1300" spc="330" dirty="0">
                <a:latin typeface="Times New Roman"/>
                <a:cs typeface="Times New Roman"/>
              </a:rPr>
              <a:t>    </a:t>
            </a:r>
            <a:r>
              <a:rPr sz="1300" spc="-25" dirty="0">
                <a:latin typeface="Times New Roman"/>
                <a:cs typeface="Times New Roman"/>
              </a:rPr>
              <a:t>di </a:t>
            </a:r>
            <a:r>
              <a:rPr sz="1300" spc="-10" dirty="0">
                <a:latin typeface="Times New Roman"/>
                <a:cs typeface="Times New Roman"/>
              </a:rPr>
              <a:t>affermazione.</a:t>
            </a:r>
            <a:endParaRPr sz="13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95600"/>
              </a:lnSpc>
              <a:spcBef>
                <a:spcPts val="440"/>
              </a:spcBef>
            </a:pPr>
            <a:r>
              <a:rPr sz="1300" dirty="0">
                <a:latin typeface="Times New Roman"/>
                <a:cs typeface="Times New Roman"/>
              </a:rPr>
              <a:t>È</a:t>
            </a:r>
            <a:r>
              <a:rPr sz="1300" spc="39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per</a:t>
            </a:r>
            <a:r>
              <a:rPr sz="1300" spc="39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questo</a:t>
            </a:r>
            <a:r>
              <a:rPr sz="1300" spc="40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che</a:t>
            </a:r>
            <a:r>
              <a:rPr sz="1300" spc="40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40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violenza </a:t>
            </a:r>
            <a:r>
              <a:rPr sz="1300" dirty="0">
                <a:latin typeface="Times New Roman"/>
                <a:cs typeface="Times New Roman"/>
              </a:rPr>
              <a:t>sulle</a:t>
            </a:r>
            <a:r>
              <a:rPr sz="1300" spc="15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donne</a:t>
            </a:r>
            <a:r>
              <a:rPr sz="1300" spc="15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non</a:t>
            </a:r>
            <a:r>
              <a:rPr sz="1300" spc="16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è</a:t>
            </a:r>
            <a:r>
              <a:rPr sz="1300" spc="15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un</a:t>
            </a:r>
            <a:r>
              <a:rPr sz="1300" spc="155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fatto </a:t>
            </a:r>
            <a:r>
              <a:rPr sz="1300" dirty="0">
                <a:latin typeface="Times New Roman"/>
                <a:cs typeface="Times New Roman"/>
              </a:rPr>
              <a:t>privato</a:t>
            </a:r>
            <a:r>
              <a:rPr sz="1300" spc="12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ma</a:t>
            </a:r>
            <a:r>
              <a:rPr sz="1300" spc="114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collettivo,</a:t>
            </a:r>
            <a:r>
              <a:rPr sz="1300" spc="114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perché </a:t>
            </a:r>
            <a:r>
              <a:rPr sz="1300" dirty="0">
                <a:latin typeface="Times New Roman"/>
                <a:cs typeface="Times New Roman"/>
              </a:rPr>
              <a:t>radicato</a:t>
            </a:r>
            <a:r>
              <a:rPr sz="1300" spc="19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in</a:t>
            </a:r>
            <a:r>
              <a:rPr sz="1300" spc="19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un</a:t>
            </a:r>
            <a:r>
              <a:rPr sz="1300" spc="19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contesto</a:t>
            </a:r>
            <a:r>
              <a:rPr sz="1300" spc="190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più</a:t>
            </a:r>
            <a:endParaRPr sz="1300" dirty="0">
              <a:latin typeface="Times New Roman"/>
              <a:cs typeface="Times New Roman"/>
            </a:endParaRPr>
          </a:p>
        </p:txBody>
      </p:sp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060" y="8048243"/>
            <a:ext cx="2910840" cy="1856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664" y="438403"/>
            <a:ext cx="2147570" cy="15424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300" spc="-10" dirty="0">
                <a:latin typeface="Times New Roman"/>
                <a:cs typeface="Times New Roman"/>
              </a:rPr>
              <a:t>generale,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culturale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sociale,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che </a:t>
            </a:r>
            <a:r>
              <a:rPr sz="1300" dirty="0">
                <a:latin typeface="Times New Roman"/>
                <a:cs typeface="Times New Roman"/>
              </a:rPr>
              <a:t>riflette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uno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squilibrio</a:t>
            </a:r>
            <a:r>
              <a:rPr sz="1300" spc="9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potere, </a:t>
            </a:r>
            <a:r>
              <a:rPr sz="1300" dirty="0">
                <a:latin typeface="Times New Roman"/>
                <a:cs typeface="Times New Roman"/>
              </a:rPr>
              <a:t>fondata</a:t>
            </a:r>
            <a:r>
              <a:rPr sz="1300" spc="395" dirty="0">
                <a:latin typeface="Times New Roman"/>
                <a:cs typeface="Times New Roman"/>
              </a:rPr>
              <a:t>   </a:t>
            </a:r>
            <a:r>
              <a:rPr sz="1300" dirty="0">
                <a:latin typeface="Times New Roman"/>
                <a:cs typeface="Times New Roman"/>
              </a:rPr>
              <a:t>sull’aumento</a:t>
            </a:r>
            <a:r>
              <a:rPr sz="1300" spc="400" dirty="0">
                <a:latin typeface="Times New Roman"/>
                <a:cs typeface="Times New Roman"/>
              </a:rPr>
              <a:t>   </a:t>
            </a:r>
            <a:r>
              <a:rPr sz="1300" spc="-25" dirty="0">
                <a:latin typeface="Times New Roman"/>
                <a:cs typeface="Times New Roman"/>
              </a:rPr>
              <a:t>del </a:t>
            </a:r>
            <a:r>
              <a:rPr sz="1300" dirty="0">
                <a:latin typeface="Times New Roman"/>
                <a:cs typeface="Times New Roman"/>
              </a:rPr>
              <a:t>dominio</a:t>
            </a:r>
            <a:r>
              <a:rPr sz="1300" spc="13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maschile</a:t>
            </a:r>
            <a:r>
              <a:rPr sz="1300" spc="12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a</a:t>
            </a:r>
            <a:r>
              <a:rPr sz="1300" spc="12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tutti</a:t>
            </a:r>
            <a:r>
              <a:rPr sz="1300" spc="130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gli </a:t>
            </a:r>
            <a:r>
              <a:rPr sz="1300" spc="-10" dirty="0">
                <a:latin typeface="Times New Roman"/>
                <a:cs typeface="Times New Roman"/>
              </a:rPr>
              <a:t>ambiti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Quali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tipi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violenza?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664" y="2233929"/>
            <a:ext cx="2146935" cy="10852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dirty="0">
                <a:latin typeface="Times New Roman"/>
                <a:cs typeface="Times New Roman"/>
              </a:rPr>
              <a:t>Ci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sono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parole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comportamenti </a:t>
            </a:r>
            <a:r>
              <a:rPr sz="1200" dirty="0">
                <a:latin typeface="Times New Roman"/>
                <a:cs typeface="Times New Roman"/>
              </a:rPr>
              <a:t>che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nessuna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legge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punisce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che </a:t>
            </a:r>
            <a:r>
              <a:rPr sz="1200" dirty="0">
                <a:latin typeface="Times New Roman"/>
                <a:cs typeface="Times New Roman"/>
              </a:rPr>
              <a:t>possono</a:t>
            </a:r>
            <a:r>
              <a:rPr sz="1200" spc="14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uccidere</a:t>
            </a:r>
            <a:r>
              <a:rPr sz="1200" spc="145" dirty="0">
                <a:latin typeface="Times New Roman"/>
                <a:cs typeface="Times New Roman"/>
              </a:rPr>
              <a:t>  </a:t>
            </a:r>
            <a:r>
              <a:rPr sz="1200" spc="-10" dirty="0">
                <a:latin typeface="Times New Roman"/>
                <a:cs typeface="Times New Roman"/>
              </a:rPr>
              <a:t>psichicamente </a:t>
            </a:r>
            <a:r>
              <a:rPr sz="1200" dirty="0">
                <a:latin typeface="Times New Roman"/>
                <a:cs typeface="Times New Roman"/>
              </a:rPr>
              <a:t>una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persona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o,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almeno,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ferirla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modo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grave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spesso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irreversibile.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provocazione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continua,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l'offesa,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664" y="3285870"/>
            <a:ext cx="2148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320" algn="l"/>
                <a:tab pos="1016635" algn="l"/>
                <a:tab pos="1278890" algn="l"/>
                <a:tab pos="2025650" algn="l"/>
              </a:tabLst>
            </a:pPr>
            <a:r>
              <a:rPr sz="1200" spc="-25" dirty="0">
                <a:latin typeface="Times New Roman"/>
                <a:cs typeface="Times New Roman"/>
              </a:rPr>
              <a:t>la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disistima,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la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derisione,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664" y="3461130"/>
            <a:ext cx="214820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  <a:tabLst>
                <a:tab pos="941069" algn="l"/>
                <a:tab pos="1180465" algn="l"/>
                <a:tab pos="2049780" algn="l"/>
              </a:tabLst>
            </a:pPr>
            <a:r>
              <a:rPr sz="1200" spc="-10" dirty="0">
                <a:latin typeface="Times New Roman"/>
                <a:cs typeface="Times New Roman"/>
              </a:rPr>
              <a:t>svalutazione,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la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coercizione,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il </a:t>
            </a:r>
            <a:r>
              <a:rPr sz="1200" dirty="0">
                <a:latin typeface="Times New Roman"/>
                <a:cs typeface="Times New Roman"/>
              </a:rPr>
              <a:t>ricatto,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minaccia,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silenzio,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664" y="3811651"/>
            <a:ext cx="2145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9950" algn="l"/>
                <a:tab pos="1379855" algn="l"/>
                <a:tab pos="2022475" algn="l"/>
              </a:tabLst>
            </a:pPr>
            <a:r>
              <a:rPr sz="1200" spc="-10" dirty="0">
                <a:latin typeface="Times New Roman"/>
                <a:cs typeface="Times New Roman"/>
              </a:rPr>
              <a:t>privazione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0" dirty="0">
                <a:latin typeface="Times New Roman"/>
                <a:cs typeface="Times New Roman"/>
              </a:rPr>
              <a:t>della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libertà,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664" y="3986910"/>
            <a:ext cx="2147570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menzogna</a:t>
            </a:r>
            <a:r>
              <a:rPr sz="1200" spc="4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4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</a:t>
            </a:r>
            <a:r>
              <a:rPr sz="1200" spc="4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tradimento</a:t>
            </a:r>
            <a:r>
              <a:rPr sz="1200" spc="4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della </a:t>
            </a:r>
            <a:r>
              <a:rPr sz="1200" dirty="0">
                <a:latin typeface="Times New Roman"/>
                <a:cs typeface="Times New Roman"/>
              </a:rPr>
              <a:t>fiducia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riposta,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l'isolamento,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sono </a:t>
            </a:r>
            <a:r>
              <a:rPr sz="1200" dirty="0">
                <a:latin typeface="Times New Roman"/>
                <a:cs typeface="Times New Roman"/>
              </a:rPr>
              <a:t>solo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alcune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delle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forme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cui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si </a:t>
            </a:r>
            <a:r>
              <a:rPr sz="1200" dirty="0">
                <a:latin typeface="Times New Roman"/>
                <a:cs typeface="Times New Roman"/>
              </a:rPr>
              <a:t>manifesta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violenza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psicologica.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0934" y="2922623"/>
            <a:ext cx="21469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DOVE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3859" y="3652900"/>
            <a:ext cx="2325752" cy="92268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maggior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degli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abusi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viene </a:t>
            </a:r>
            <a:r>
              <a:rPr sz="1200" dirty="0">
                <a:latin typeface="Times New Roman"/>
                <a:cs typeface="Times New Roman"/>
              </a:rPr>
              <a:t>commesso</a:t>
            </a:r>
            <a:r>
              <a:rPr sz="1200" spc="3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</a:t>
            </a:r>
            <a:r>
              <a:rPr sz="1200" spc="365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mari</a:t>
            </a:r>
            <a:r>
              <a:rPr lang="it-IT" sz="1200" dirty="0">
                <a:latin typeface="Times New Roman"/>
                <a:cs typeface="Times New Roman"/>
              </a:rPr>
              <a:t>ti</a:t>
            </a:r>
            <a:r>
              <a:rPr sz="1200" spc="3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3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compagni, </a:t>
            </a:r>
            <a:r>
              <a:rPr sz="1200" dirty="0">
                <a:latin typeface="Times New Roman"/>
                <a:cs typeface="Times New Roman"/>
              </a:rPr>
              <a:t>rendendo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vittime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ancora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25" dirty="0" err="1">
                <a:latin typeface="Times New Roman"/>
                <a:cs typeface="Times New Roman"/>
              </a:rPr>
              <a:t>più</a:t>
            </a:r>
            <a:r>
              <a:rPr lang="it-IT" sz="1200" spc="-25" dirty="0">
                <a:latin typeface="Times New Roman"/>
                <a:cs typeface="Times New Roman"/>
              </a:rPr>
              <a:t> difficile scardinare il ricatto psicologico messo in atto.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02048" y="6364604"/>
            <a:ext cx="2148205" cy="10922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7620">
              <a:lnSpc>
                <a:spcPts val="1500"/>
              </a:lnSpc>
              <a:spcBef>
                <a:spcPts val="195"/>
              </a:spcBef>
            </a:pP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Come</a:t>
            </a:r>
            <a:r>
              <a:rPr sz="1300" spc="4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combattere</a:t>
            </a:r>
            <a:r>
              <a:rPr sz="1300" spc="4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1300" spc="4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violenza 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sulle</a:t>
            </a:r>
            <a:r>
              <a:rPr sz="13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donne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  <a:spcBef>
                <a:spcPts val="5"/>
              </a:spcBef>
              <a:tabLst>
                <a:tab pos="419100" algn="l"/>
                <a:tab pos="1136650" algn="l"/>
                <a:tab pos="1424305" algn="l"/>
                <a:tab pos="2025014" algn="l"/>
              </a:tabLst>
            </a:pPr>
            <a:r>
              <a:rPr sz="1300" spc="-25" dirty="0">
                <a:latin typeface="Times New Roman"/>
                <a:cs typeface="Times New Roman"/>
              </a:rPr>
              <a:t>“La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violenza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di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genere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si </a:t>
            </a:r>
            <a:r>
              <a:rPr sz="1300" dirty="0">
                <a:latin typeface="Times New Roman"/>
                <a:cs typeface="Times New Roman"/>
              </a:rPr>
              <a:t>combatte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non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solo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con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leggi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e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02048" y="7424165"/>
            <a:ext cx="14147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4695" algn="l"/>
              </a:tabLst>
            </a:pPr>
            <a:r>
              <a:rPr sz="1300" spc="-25" dirty="0">
                <a:latin typeface="Times New Roman"/>
                <a:cs typeface="Times New Roman"/>
              </a:rPr>
              <a:t>le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campagne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02048" y="7613141"/>
            <a:ext cx="15779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4615" algn="l"/>
              </a:tabLst>
            </a:pPr>
            <a:r>
              <a:rPr sz="1300" spc="-10" dirty="0">
                <a:latin typeface="Times New Roman"/>
                <a:cs typeface="Times New Roman"/>
              </a:rPr>
              <a:t>sensibilizzazione,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ma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02048" y="7803641"/>
            <a:ext cx="14287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1700" algn="l"/>
              </a:tabLst>
            </a:pPr>
            <a:r>
              <a:rPr sz="1300" spc="-10" dirty="0">
                <a:latin typeface="Times New Roman"/>
                <a:cs typeface="Times New Roman"/>
              </a:rPr>
              <a:t>garantendo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risposte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4722" y="7424165"/>
            <a:ext cx="585470" cy="6026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431165" algn="r">
              <a:lnSpc>
                <a:spcPct val="95800"/>
              </a:lnSpc>
              <a:spcBef>
                <a:spcPts val="160"/>
              </a:spcBef>
            </a:pPr>
            <a:r>
              <a:rPr sz="1300" spc="-25" dirty="0">
                <a:latin typeface="Times New Roman"/>
                <a:cs typeface="Times New Roman"/>
              </a:rPr>
              <a:t>di </a:t>
            </a:r>
            <a:r>
              <a:rPr sz="1300" spc="-10" dirty="0">
                <a:latin typeface="Times New Roman"/>
                <a:cs typeface="Times New Roman"/>
              </a:rPr>
              <a:t>anche concrete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2048" y="7992617"/>
            <a:ext cx="2146935" cy="21221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300" dirty="0">
                <a:latin typeface="Times New Roman"/>
                <a:cs typeface="Times New Roman"/>
              </a:rPr>
              <a:t>alle</a:t>
            </a:r>
            <a:r>
              <a:rPr sz="1300" spc="37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donne</a:t>
            </a:r>
            <a:r>
              <a:rPr sz="1300" spc="37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che</a:t>
            </a:r>
            <a:r>
              <a:rPr sz="1300" spc="38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denunciano</a:t>
            </a:r>
            <a:r>
              <a:rPr sz="1300" spc="37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la </a:t>
            </a:r>
            <a:r>
              <a:rPr sz="1300" dirty="0">
                <a:latin typeface="Times New Roman"/>
                <a:cs typeface="Times New Roman"/>
              </a:rPr>
              <a:t>violenza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offrendo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opportunità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riscatto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economico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sociale. </a:t>
            </a:r>
            <a:r>
              <a:rPr sz="1300" dirty="0">
                <a:latin typeface="Times New Roman"/>
                <a:cs typeface="Times New Roman"/>
              </a:rPr>
              <a:t>In</a:t>
            </a:r>
            <a:r>
              <a:rPr sz="1300" spc="28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particolare,</a:t>
            </a:r>
            <a:r>
              <a:rPr sz="1300" spc="29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è</a:t>
            </a:r>
            <a:r>
              <a:rPr sz="1300" spc="290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necessario </a:t>
            </a:r>
            <a:r>
              <a:rPr sz="1300" dirty="0">
                <a:latin typeface="Times New Roman"/>
                <a:cs typeface="Times New Roman"/>
              </a:rPr>
              <a:t>cambiare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comportamenti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delle </a:t>
            </a:r>
            <a:r>
              <a:rPr sz="1300" dirty="0">
                <a:latin typeface="Times New Roman"/>
                <a:cs typeface="Times New Roman"/>
              </a:rPr>
              <a:t>persone</a:t>
            </a:r>
            <a:r>
              <a:rPr sz="1300" spc="29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9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aiutare</a:t>
            </a:r>
            <a:r>
              <a:rPr sz="1300" spc="29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30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donne</a:t>
            </a:r>
            <a:r>
              <a:rPr sz="1300" spc="29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ad </a:t>
            </a:r>
            <a:r>
              <a:rPr sz="1300" dirty="0">
                <a:latin typeface="Times New Roman"/>
                <a:cs typeface="Times New Roman"/>
              </a:rPr>
              <a:t>abbattere</a:t>
            </a:r>
            <a:r>
              <a:rPr sz="1300" spc="29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29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barriere</a:t>
            </a:r>
            <a:r>
              <a:rPr sz="1300" spc="290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socio‐ </a:t>
            </a:r>
            <a:r>
              <a:rPr sz="1300" dirty="0">
                <a:latin typeface="Times New Roman"/>
                <a:cs typeface="Times New Roman"/>
              </a:rPr>
              <a:t>culturali</a:t>
            </a:r>
            <a:r>
              <a:rPr sz="1300" spc="11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che</a:t>
            </a:r>
            <a:r>
              <a:rPr sz="1300" spc="114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sono</a:t>
            </a:r>
            <a:r>
              <a:rPr sz="1300" spc="114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all’origine </a:t>
            </a:r>
            <a:r>
              <a:rPr sz="1300" dirty="0">
                <a:latin typeface="Times New Roman"/>
                <a:cs typeface="Times New Roman"/>
              </a:rPr>
              <a:t>della</a:t>
            </a:r>
            <a:r>
              <a:rPr sz="1300" spc="37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violenza,</a:t>
            </a:r>
            <a:r>
              <a:rPr sz="1300" spc="38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identificando</a:t>
            </a:r>
            <a:r>
              <a:rPr sz="1300" spc="37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i </a:t>
            </a:r>
            <a:r>
              <a:rPr sz="1300" dirty="0">
                <a:latin typeface="Times New Roman"/>
                <a:cs typeface="Times New Roman"/>
              </a:rPr>
              <a:t>cambiamenti</a:t>
            </a:r>
            <a:r>
              <a:rPr sz="1300" spc="27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che</a:t>
            </a:r>
            <a:r>
              <a:rPr sz="1300" spc="275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vorrebbero </a:t>
            </a:r>
            <a:r>
              <a:rPr sz="1300" dirty="0">
                <a:latin typeface="Times New Roman"/>
                <a:cs typeface="Times New Roman"/>
              </a:rPr>
              <a:t>vedere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nelle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loro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case,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scuole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e</a:t>
            </a:r>
            <a:endParaRPr sz="1300" dirty="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9" y="4613234"/>
            <a:ext cx="2097024" cy="180441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3859" y="696467"/>
            <a:ext cx="2104009" cy="1714500"/>
          </a:xfrm>
          <a:prstGeom prst="rect">
            <a:avLst/>
          </a:prstGeom>
        </p:spPr>
      </p:pic>
      <p:pic>
        <p:nvPicPr>
          <p:cNvPr id="26" name="Immagine 25" descr="Immagine che contiene testo, rosa, petalo, pianta&#10;&#10;Descrizione generata automaticamente">
            <a:extLst>
              <a:ext uri="{FF2B5EF4-FFF2-40B4-BE49-F238E27FC236}">
                <a16:creationId xmlns:a16="http://schemas.microsoft.com/office/drawing/2014/main" id="{20B7FD2E-A7B6-93C8-8125-ABA5DE213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4186" y="5122218"/>
            <a:ext cx="3060000" cy="33194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664" y="627379"/>
            <a:ext cx="1815464" cy="4140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195"/>
              </a:spcBef>
              <a:tabLst>
                <a:tab pos="635635" algn="l"/>
                <a:tab pos="1085850" algn="l"/>
                <a:tab pos="1228090" algn="l"/>
                <a:tab pos="1729105" algn="l"/>
              </a:tabLst>
            </a:pPr>
            <a:r>
              <a:rPr sz="1300" spc="-10" dirty="0">
                <a:latin typeface="Times New Roman"/>
                <a:cs typeface="Times New Roman"/>
              </a:rPr>
              <a:t>indispensabile</a:t>
            </a:r>
            <a:r>
              <a:rPr sz="1300" dirty="0">
                <a:latin typeface="Times New Roman"/>
                <a:cs typeface="Times New Roman"/>
              </a:rPr>
              <a:t>		</a:t>
            </a:r>
            <a:r>
              <a:rPr sz="1300" spc="-10" dirty="0">
                <a:latin typeface="Times New Roman"/>
                <a:cs typeface="Times New Roman"/>
              </a:rPr>
              <a:t>educare rispetto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0" dirty="0">
                <a:latin typeface="Times New Roman"/>
                <a:cs typeface="Times New Roman"/>
              </a:rPr>
              <a:t>della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persona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50" dirty="0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664" y="438403"/>
            <a:ext cx="2147570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525"/>
              </a:lnSpc>
              <a:spcBef>
                <a:spcPts val="95"/>
              </a:spcBef>
              <a:tabLst>
                <a:tab pos="970280" algn="l"/>
                <a:tab pos="1938655" algn="l"/>
              </a:tabLst>
            </a:pPr>
            <a:r>
              <a:rPr sz="1300" spc="-10" dirty="0">
                <a:latin typeface="Times New Roman"/>
                <a:cs typeface="Times New Roman"/>
              </a:rPr>
              <a:t>comunità.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Crediamo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sia</a:t>
            </a:r>
            <a:endParaRPr sz="1300">
              <a:latin typeface="Times New Roman"/>
              <a:cs typeface="Times New Roman"/>
            </a:endParaRPr>
          </a:p>
          <a:p>
            <a:pPr marL="1931670" marR="5080" indent="83185" algn="r">
              <a:lnSpc>
                <a:spcPts val="1500"/>
              </a:lnSpc>
              <a:spcBef>
                <a:spcPts val="65"/>
              </a:spcBef>
            </a:pPr>
            <a:r>
              <a:rPr sz="1300" spc="-25" dirty="0">
                <a:latin typeface="Times New Roman"/>
                <a:cs typeface="Times New Roman"/>
              </a:rPr>
              <a:t>al dei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664" y="1007109"/>
            <a:ext cx="2147570" cy="43205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6985" algn="just">
              <a:lnSpc>
                <a:spcPct val="96000"/>
              </a:lnSpc>
              <a:spcBef>
                <a:spcPts val="155"/>
              </a:spcBef>
            </a:pPr>
            <a:r>
              <a:rPr sz="1300" dirty="0">
                <a:latin typeface="Times New Roman"/>
                <a:cs typeface="Times New Roman"/>
              </a:rPr>
              <a:t>diritti</a:t>
            </a:r>
            <a:r>
              <a:rPr sz="1300" spc="10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delle</a:t>
            </a:r>
            <a:r>
              <a:rPr sz="1300" spc="1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donne</a:t>
            </a:r>
            <a:r>
              <a:rPr sz="1300" spc="1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contrastare </a:t>
            </a:r>
            <a:r>
              <a:rPr sz="1300" dirty="0">
                <a:latin typeface="Times New Roman"/>
                <a:cs typeface="Times New Roman"/>
              </a:rPr>
              <a:t>gli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stereotipi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di genere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che </a:t>
            </a:r>
            <a:r>
              <a:rPr sz="1300" spc="-20" dirty="0">
                <a:latin typeface="Times New Roman"/>
                <a:cs typeface="Times New Roman"/>
              </a:rPr>
              <a:t>sono </a:t>
            </a:r>
            <a:r>
              <a:rPr sz="1300" dirty="0">
                <a:latin typeface="Times New Roman"/>
                <a:cs typeface="Times New Roman"/>
              </a:rPr>
              <a:t>alla</a:t>
            </a:r>
            <a:r>
              <a:rPr sz="1300" spc="2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base</a:t>
            </a:r>
            <a:r>
              <a:rPr sz="1300" spc="2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2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una</a:t>
            </a:r>
            <a:r>
              <a:rPr sz="1300" spc="2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visione</a:t>
            </a:r>
            <a:r>
              <a:rPr sz="1300" spc="24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errata </a:t>
            </a:r>
            <a:r>
              <a:rPr sz="1300" dirty="0">
                <a:latin typeface="Times New Roman"/>
                <a:cs typeface="Times New Roman"/>
              </a:rPr>
              <a:t>del</a:t>
            </a:r>
            <a:r>
              <a:rPr sz="1300" spc="43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ruolo</a:t>
            </a:r>
            <a:r>
              <a:rPr sz="1300" spc="43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4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donne</a:t>
            </a:r>
            <a:r>
              <a:rPr sz="1300" spc="43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4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uomini </a:t>
            </a:r>
            <a:r>
              <a:rPr sz="1300" dirty="0">
                <a:latin typeface="Times New Roman"/>
                <a:cs typeface="Times New Roman"/>
              </a:rPr>
              <a:t>nella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società”,</a:t>
            </a:r>
            <a:endParaRPr sz="1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  <a:spcBef>
                <a:spcPts val="425"/>
              </a:spcBef>
            </a:pP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scuola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è</a:t>
            </a:r>
            <a:r>
              <a:rPr sz="1300" spc="1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“il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luogo</a:t>
            </a:r>
            <a:r>
              <a:rPr sz="1300" spc="1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dal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quale </a:t>
            </a:r>
            <a:r>
              <a:rPr sz="1300" dirty="0">
                <a:latin typeface="Times New Roman"/>
                <a:cs typeface="Times New Roman"/>
              </a:rPr>
              <a:t>tutta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cittadinanza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prima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poi </a:t>
            </a:r>
            <a:r>
              <a:rPr sz="1300" dirty="0">
                <a:latin typeface="Times New Roman"/>
                <a:cs typeface="Times New Roman"/>
              </a:rPr>
              <a:t>passa</a:t>
            </a:r>
            <a:r>
              <a:rPr sz="1300" spc="47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48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dove</a:t>
            </a:r>
            <a:r>
              <a:rPr sz="1300" spc="48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germogliano</a:t>
            </a:r>
            <a:r>
              <a:rPr sz="1300" spc="47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le </a:t>
            </a:r>
            <a:r>
              <a:rPr sz="1300" dirty="0">
                <a:latin typeface="Times New Roman"/>
                <a:cs typeface="Times New Roman"/>
              </a:rPr>
              <a:t>menti</a:t>
            </a:r>
            <a:r>
              <a:rPr sz="1300" spc="20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delle</a:t>
            </a:r>
            <a:r>
              <a:rPr sz="1300" spc="20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donne</a:t>
            </a:r>
            <a:r>
              <a:rPr sz="1300" spc="20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2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uomini</a:t>
            </a:r>
            <a:r>
              <a:rPr sz="1300" spc="20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di </a:t>
            </a:r>
            <a:r>
              <a:rPr sz="1300" spc="-10" dirty="0">
                <a:latin typeface="Times New Roman"/>
                <a:cs typeface="Times New Roman"/>
              </a:rPr>
              <a:t>domani”.</a:t>
            </a:r>
            <a:r>
              <a:rPr sz="1300" spc="-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scuola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ha</a:t>
            </a:r>
            <a:r>
              <a:rPr sz="1300" spc="-6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il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ruolo</a:t>
            </a:r>
            <a:r>
              <a:rPr sz="1300" spc="-6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di </a:t>
            </a:r>
            <a:r>
              <a:rPr sz="1300" dirty="0">
                <a:latin typeface="Times New Roman"/>
                <a:cs typeface="Times New Roman"/>
              </a:rPr>
              <a:t>educare</a:t>
            </a:r>
            <a:r>
              <a:rPr sz="1300" spc="43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44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impegnarsi</a:t>
            </a:r>
            <a:r>
              <a:rPr sz="1300" spc="430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per </a:t>
            </a:r>
            <a:r>
              <a:rPr sz="1300" dirty="0">
                <a:latin typeface="Times New Roman"/>
                <a:cs typeface="Times New Roman"/>
              </a:rPr>
              <a:t>favorire</a:t>
            </a:r>
            <a:r>
              <a:rPr sz="1300" spc="275" dirty="0">
                <a:latin typeface="Times New Roman"/>
                <a:cs typeface="Times New Roman"/>
              </a:rPr>
              <a:t>   </a:t>
            </a:r>
            <a:r>
              <a:rPr sz="1300" dirty="0">
                <a:latin typeface="Times New Roman"/>
                <a:cs typeface="Times New Roman"/>
              </a:rPr>
              <a:t>una</a:t>
            </a:r>
            <a:r>
              <a:rPr sz="1300" spc="280" dirty="0">
                <a:latin typeface="Times New Roman"/>
                <a:cs typeface="Times New Roman"/>
              </a:rPr>
              <a:t>   </a:t>
            </a:r>
            <a:r>
              <a:rPr sz="1300" dirty="0">
                <a:latin typeface="Times New Roman"/>
                <a:cs typeface="Times New Roman"/>
              </a:rPr>
              <a:t>cultura</a:t>
            </a:r>
            <a:r>
              <a:rPr sz="1300" spc="280" dirty="0">
                <a:latin typeface="Times New Roman"/>
                <a:cs typeface="Times New Roman"/>
              </a:rPr>
              <a:t>   </a:t>
            </a:r>
            <a:r>
              <a:rPr sz="1300" spc="-25" dirty="0">
                <a:latin typeface="Times New Roman"/>
                <a:cs typeface="Times New Roman"/>
              </a:rPr>
              <a:t>del </a:t>
            </a:r>
            <a:r>
              <a:rPr sz="1300" spc="-10" dirty="0">
                <a:latin typeface="Times New Roman"/>
                <a:cs typeface="Times New Roman"/>
              </a:rPr>
              <a:t>femminile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del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maschile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capace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28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valorizzare</a:t>
            </a:r>
            <a:r>
              <a:rPr sz="1300" spc="28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le</a:t>
            </a:r>
            <a:r>
              <a:rPr sz="1300" spc="280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differenze </a:t>
            </a:r>
            <a:r>
              <a:rPr sz="1300" dirty="0">
                <a:latin typeface="Times New Roman"/>
                <a:cs typeface="Times New Roman"/>
              </a:rPr>
              <a:t>senza</a:t>
            </a:r>
            <a:r>
              <a:rPr sz="1300" spc="17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che</a:t>
            </a:r>
            <a:r>
              <a:rPr sz="1300" spc="17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si</a:t>
            </a:r>
            <a:r>
              <a:rPr sz="1300" spc="17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trasformino</a:t>
            </a:r>
            <a:r>
              <a:rPr sz="1300" spc="170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in </a:t>
            </a:r>
            <a:r>
              <a:rPr sz="1300" dirty="0">
                <a:latin typeface="Times New Roman"/>
                <a:cs typeface="Times New Roman"/>
              </a:rPr>
              <a:t>prevaricazioni</a:t>
            </a:r>
            <a:r>
              <a:rPr sz="1300" spc="1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1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diseguaglianze </a:t>
            </a:r>
            <a:r>
              <a:rPr sz="1300" dirty="0">
                <a:latin typeface="Times New Roman"/>
                <a:cs typeface="Times New Roman"/>
              </a:rPr>
              <a:t>che</a:t>
            </a:r>
            <a:r>
              <a:rPr sz="1300" spc="21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generano</a:t>
            </a:r>
            <a:r>
              <a:rPr sz="1300" spc="220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troppo</a:t>
            </a:r>
            <a:r>
              <a:rPr sz="1300" spc="220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spesso violenze.</a:t>
            </a:r>
            <a:endParaRPr sz="13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5700"/>
              </a:lnSpc>
              <a:spcBef>
                <a:spcPts val="440"/>
              </a:spcBef>
            </a:pPr>
            <a:r>
              <a:rPr sz="1300" dirty="0">
                <a:latin typeface="Times New Roman"/>
                <a:cs typeface="Times New Roman"/>
              </a:rPr>
              <a:t>Uno</a:t>
            </a:r>
            <a:r>
              <a:rPr sz="1300" spc="18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degli</a:t>
            </a:r>
            <a:r>
              <a:rPr sz="1300" spc="19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aspetti</a:t>
            </a:r>
            <a:r>
              <a:rPr sz="1300" spc="18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fondamentali </a:t>
            </a:r>
            <a:r>
              <a:rPr sz="1300" dirty="0">
                <a:latin typeface="Times New Roman"/>
                <a:cs typeface="Times New Roman"/>
              </a:rPr>
              <a:t>per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educare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alla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non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violenza,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è </a:t>
            </a:r>
            <a:r>
              <a:rPr sz="1300" dirty="0">
                <a:latin typeface="Times New Roman"/>
                <a:cs typeface="Times New Roman"/>
              </a:rPr>
              <a:t>quello</a:t>
            </a:r>
            <a:r>
              <a:rPr sz="1300" spc="10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sviluppare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la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capacità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10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costruire</a:t>
            </a:r>
            <a:r>
              <a:rPr sz="1300" spc="10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relazioni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basate</a:t>
            </a:r>
            <a:r>
              <a:rPr sz="1300" spc="1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sui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664" y="5294756"/>
            <a:ext cx="2146935" cy="412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200"/>
              </a:spcBef>
              <a:tabLst>
                <a:tab pos="731520" algn="l"/>
                <a:tab pos="1064895" algn="l"/>
                <a:tab pos="1690370" algn="l"/>
              </a:tabLst>
            </a:pPr>
            <a:r>
              <a:rPr sz="1300" spc="-10" dirty="0">
                <a:latin typeface="Times New Roman"/>
                <a:cs typeface="Times New Roman"/>
              </a:rPr>
              <a:t>principi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di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parità,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Times New Roman"/>
                <a:cs typeface="Times New Roman"/>
              </a:rPr>
              <a:t>equità, rispetto,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0936" y="5483732"/>
            <a:ext cx="12852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0610" algn="l"/>
              </a:tabLst>
            </a:pPr>
            <a:r>
              <a:rPr sz="1300" spc="-10" dirty="0">
                <a:latin typeface="Times New Roman"/>
                <a:cs typeface="Times New Roman"/>
              </a:rPr>
              <a:t>inclusività,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-25" dirty="0">
                <a:latin typeface="Times New Roman"/>
                <a:cs typeface="Times New Roman"/>
              </a:rPr>
              <a:t>nel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664" y="5674232"/>
            <a:ext cx="2146300" cy="13620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300" spc="-10" dirty="0">
                <a:latin typeface="Times New Roman"/>
                <a:cs typeface="Times New Roman"/>
              </a:rPr>
              <a:t>riconoscimento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valorizzazione </a:t>
            </a:r>
            <a:r>
              <a:rPr sz="1300" dirty="0">
                <a:latin typeface="Times New Roman"/>
                <a:cs typeface="Times New Roman"/>
              </a:rPr>
              <a:t>delle</a:t>
            </a:r>
            <a:r>
              <a:rPr sz="1300" spc="250" dirty="0">
                <a:latin typeface="Times New Roman"/>
                <a:cs typeface="Times New Roman"/>
              </a:rPr>
              <a:t>   </a:t>
            </a:r>
            <a:r>
              <a:rPr sz="1300" dirty="0">
                <a:latin typeface="Times New Roman"/>
                <a:cs typeface="Times New Roman"/>
              </a:rPr>
              <a:t>differenze,</a:t>
            </a:r>
            <a:r>
              <a:rPr sz="1300" spc="250" dirty="0">
                <a:latin typeface="Times New Roman"/>
                <a:cs typeface="Times New Roman"/>
              </a:rPr>
              <a:t>   </a:t>
            </a:r>
            <a:r>
              <a:rPr sz="1300" dirty="0">
                <a:latin typeface="Times New Roman"/>
                <a:cs typeface="Times New Roman"/>
              </a:rPr>
              <a:t>così</a:t>
            </a:r>
            <a:r>
              <a:rPr sz="1300" spc="245" dirty="0">
                <a:latin typeface="Times New Roman"/>
                <a:cs typeface="Times New Roman"/>
              </a:rPr>
              <a:t>   </a:t>
            </a:r>
            <a:r>
              <a:rPr sz="1300" spc="-25" dirty="0">
                <a:latin typeface="Times New Roman"/>
                <a:cs typeface="Times New Roman"/>
              </a:rPr>
              <a:t>da </a:t>
            </a:r>
            <a:r>
              <a:rPr sz="1300" dirty="0">
                <a:latin typeface="Times New Roman"/>
                <a:cs typeface="Times New Roman"/>
              </a:rPr>
              <a:t>promuovere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una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società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cui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il </a:t>
            </a:r>
            <a:r>
              <a:rPr sz="1300" dirty="0">
                <a:latin typeface="Times New Roman"/>
                <a:cs typeface="Times New Roman"/>
              </a:rPr>
              <a:t>libero</a:t>
            </a:r>
            <a:r>
              <a:rPr sz="1300" spc="37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sviluppo</a:t>
            </a:r>
            <a:r>
              <a:rPr sz="1300" spc="38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380" dirty="0">
                <a:latin typeface="Times New Roman"/>
                <a:cs typeface="Times New Roman"/>
              </a:rPr>
              <a:t>  </a:t>
            </a:r>
            <a:r>
              <a:rPr sz="1300" spc="-10" dirty="0">
                <a:latin typeface="Times New Roman"/>
                <a:cs typeface="Times New Roman"/>
              </a:rPr>
              <a:t>ciascun </a:t>
            </a:r>
            <a:r>
              <a:rPr sz="1300" dirty="0">
                <a:latin typeface="Times New Roman"/>
                <a:cs typeface="Times New Roman"/>
              </a:rPr>
              <a:t>individuo</a:t>
            </a:r>
            <a:r>
              <a:rPr sz="1300" spc="39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avvenga</a:t>
            </a:r>
            <a:r>
              <a:rPr sz="1300" spc="40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</a:t>
            </a:r>
            <a:r>
              <a:rPr sz="1300" spc="4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accordo </a:t>
            </a:r>
            <a:r>
              <a:rPr sz="1300" dirty="0">
                <a:latin typeface="Times New Roman"/>
                <a:cs typeface="Times New Roman"/>
              </a:rPr>
              <a:t>col</a:t>
            </a:r>
            <a:r>
              <a:rPr sz="1300" spc="225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perseguimento</a:t>
            </a:r>
            <a:r>
              <a:rPr sz="1300" spc="229" dirty="0">
                <a:latin typeface="Times New Roman"/>
                <a:cs typeface="Times New Roman"/>
              </a:rPr>
              <a:t>  </a:t>
            </a:r>
            <a:r>
              <a:rPr sz="1300" dirty="0">
                <a:latin typeface="Times New Roman"/>
                <a:cs typeface="Times New Roman"/>
              </a:rPr>
              <a:t>del</a:t>
            </a:r>
            <a:r>
              <a:rPr sz="1300" spc="229" dirty="0">
                <a:latin typeface="Times New Roman"/>
                <a:cs typeface="Times New Roman"/>
              </a:rPr>
              <a:t>  </a:t>
            </a:r>
            <a:r>
              <a:rPr sz="1300" spc="-20" dirty="0">
                <a:latin typeface="Times New Roman"/>
                <a:cs typeface="Times New Roman"/>
              </a:rPr>
              <a:t>bene </a:t>
            </a:r>
            <a:r>
              <a:rPr sz="1300" spc="-10" dirty="0">
                <a:latin typeface="Times New Roman"/>
                <a:cs typeface="Times New Roman"/>
              </a:rPr>
              <a:t>collettivo.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" y="7572755"/>
            <a:ext cx="2910840" cy="15148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3859" y="2177795"/>
            <a:ext cx="2659380" cy="28087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68CF2F-EC57-B695-EF03-FBF0590DB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68"/>
            <a:ext cx="7569200" cy="4314444"/>
          </a:xfrm>
          <a:prstGeom prst="rect">
            <a:avLst/>
          </a:prstGeom>
        </p:spPr>
      </p:pic>
      <p:pic>
        <p:nvPicPr>
          <p:cNvPr id="18" name="Immagine 17" descr="Immagine che contiene testo, aria aperta, calligrafia, pianta&#10;&#10;Descrizione generata automaticamente">
            <a:extLst>
              <a:ext uri="{FF2B5EF4-FFF2-40B4-BE49-F238E27FC236}">
                <a16:creationId xmlns:a16="http://schemas.microsoft.com/office/drawing/2014/main" id="{2DCCFC4C-5A9D-6FA8-FA31-C549AFA82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275"/>
            <a:ext cx="75692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edificio, pianta, arte&#10;&#10;Descrizione generata automaticamente">
            <a:extLst>
              <a:ext uri="{FF2B5EF4-FFF2-40B4-BE49-F238E27FC236}">
                <a16:creationId xmlns:a16="http://schemas.microsoft.com/office/drawing/2014/main" id="{588D4114-EA24-5E90-F625-8063E4931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761"/>
            <a:ext cx="6324600" cy="4743450"/>
          </a:xfrm>
          <a:prstGeom prst="rect">
            <a:avLst/>
          </a:prstGeom>
        </p:spPr>
      </p:pic>
      <p:pic>
        <p:nvPicPr>
          <p:cNvPr id="3" name="Immagine 2" descr="Immagine che contiene textile, trapunta, testo, recinzione&#10;&#10;Descrizione generata automaticamente">
            <a:extLst>
              <a:ext uri="{FF2B5EF4-FFF2-40B4-BE49-F238E27FC236}">
                <a16:creationId xmlns:a16="http://schemas.microsoft.com/office/drawing/2014/main" id="{03F6B59E-5222-8208-2394-C7CBA49B9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968875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8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aria aperta, calligrafia, cartello&#10;&#10;Descrizione generata automaticamente">
            <a:extLst>
              <a:ext uri="{FF2B5EF4-FFF2-40B4-BE49-F238E27FC236}">
                <a16:creationId xmlns:a16="http://schemas.microsoft.com/office/drawing/2014/main" id="{4B713C67-5CCE-2D8E-E2F3-209F27675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3093"/>
            <a:ext cx="6807200" cy="5105400"/>
          </a:xfrm>
          <a:prstGeom prst="rect">
            <a:avLst/>
          </a:prstGeom>
        </p:spPr>
      </p:pic>
      <p:pic>
        <p:nvPicPr>
          <p:cNvPr id="11" name="Immagine 10" descr="Immagine che contiene textile, albero, aria aperta, trapunta&#10;&#10;Descrizione generata automaticamente">
            <a:extLst>
              <a:ext uri="{FF2B5EF4-FFF2-40B4-BE49-F238E27FC236}">
                <a16:creationId xmlns:a16="http://schemas.microsoft.com/office/drawing/2014/main" id="{BE35CE49-6C59-71BE-85B2-7DA52C138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1257"/>
            <a:ext cx="6807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aria aperta, recinzione, segnaletica&#10;&#10;Descrizione generata automaticamente">
            <a:extLst>
              <a:ext uri="{FF2B5EF4-FFF2-40B4-BE49-F238E27FC236}">
                <a16:creationId xmlns:a16="http://schemas.microsoft.com/office/drawing/2014/main" id="{0DC04A60-DDBA-F35B-47DA-3BC603905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264275"/>
            <a:ext cx="6400800" cy="4257600"/>
          </a:xfrm>
          <a:prstGeom prst="rect">
            <a:avLst/>
          </a:prstGeom>
        </p:spPr>
      </p:pic>
      <p:pic>
        <p:nvPicPr>
          <p:cNvPr id="7" name="Immagine 6" descr="Immagine che contiene testo, aria aperta, cartello, segnaletica&#10;&#10;Descrizione generata automaticamente">
            <a:extLst>
              <a:ext uri="{FF2B5EF4-FFF2-40B4-BE49-F238E27FC236}">
                <a16:creationId xmlns:a16="http://schemas.microsoft.com/office/drawing/2014/main" id="{E4369499-8F90-C18C-E166-E48DF5DBF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0"/>
            <a:ext cx="5377543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0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885</Words>
  <Application>Microsoft Office PowerPoint</Application>
  <PresentationFormat>Personalizzato</PresentationFormat>
  <Paragraphs>78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Cambria</vt:lpstr>
      <vt:lpstr>Times New Roman</vt:lpstr>
      <vt:lpstr>Verdana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Silvia Grilletto</dc:creator>
  <cp:lastModifiedBy>User</cp:lastModifiedBy>
  <cp:revision>2</cp:revision>
  <dcterms:created xsi:type="dcterms:W3CDTF">2024-11-25T08:50:43Z</dcterms:created>
  <dcterms:modified xsi:type="dcterms:W3CDTF">2024-11-25T09:09:25Z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2024-11-25T00:00:00Z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2024-11-25T00:00:00Z</vt:filetime>
  </property>
  <property fmtid="{D5CDD505-2E9C-101B-9397-08002B2CF9AE}" pid="5" name="Producer">
    <vt:lpwstr>Microsoft® Word 2016</vt:lpwstr>
  </property>
</Properties>
</file>